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2"/>
  </p:notesMasterIdLst>
  <p:handoutMasterIdLst>
    <p:handoutMasterId r:id="rId33"/>
  </p:handoutMasterIdLst>
  <p:sldIdLst>
    <p:sldId id="257" r:id="rId2"/>
    <p:sldId id="279" r:id="rId3"/>
    <p:sldId id="258" r:id="rId4"/>
    <p:sldId id="287" r:id="rId5"/>
    <p:sldId id="273" r:id="rId6"/>
    <p:sldId id="259" r:id="rId7"/>
    <p:sldId id="274" r:id="rId8"/>
    <p:sldId id="261" r:id="rId9"/>
    <p:sldId id="280" r:id="rId10"/>
    <p:sldId id="260" r:id="rId11"/>
    <p:sldId id="275" r:id="rId12"/>
    <p:sldId id="262" r:id="rId13"/>
    <p:sldId id="282" r:id="rId14"/>
    <p:sldId id="283" r:id="rId15"/>
    <p:sldId id="285" r:id="rId16"/>
    <p:sldId id="284" r:id="rId17"/>
    <p:sldId id="281" r:id="rId18"/>
    <p:sldId id="263" r:id="rId19"/>
    <p:sldId id="264" r:id="rId20"/>
    <p:sldId id="276" r:id="rId21"/>
    <p:sldId id="265" r:id="rId22"/>
    <p:sldId id="266" r:id="rId23"/>
    <p:sldId id="277" r:id="rId24"/>
    <p:sldId id="267" r:id="rId25"/>
    <p:sldId id="269" r:id="rId26"/>
    <p:sldId id="268" r:id="rId27"/>
    <p:sldId id="270" r:id="rId28"/>
    <p:sldId id="278" r:id="rId29"/>
    <p:sldId id="271" r:id="rId30"/>
    <p:sldId id="286" r:id="rId31"/>
  </p:sldIdLst>
  <p:sldSz cx="9144000" cy="6858000" type="screen4x3"/>
  <p:notesSz cx="7102475" cy="10233025"/>
  <p:embeddedFontLst>
    <p:embeddedFont>
      <p:font typeface="Tahoma" panose="020B0604030504040204" pitchFamily="34" charset="0"/>
      <p:regular r:id="rId34"/>
      <p:bold r:id="rId35"/>
    </p:embeddedFont>
    <p:embeddedFont>
      <p:font typeface="Verdana" panose="020B0604030504040204" pitchFamily="34" charset="0"/>
      <p:regular r:id="rId36"/>
      <p:bold r:id="rId37"/>
      <p:italic r:id="rId38"/>
      <p:boldItalic r:id="rId39"/>
    </p:embeddedFont>
  </p:embeddedFontLst>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5" autoAdjust="0"/>
    <p:restoredTop sz="95969" autoAdjust="0"/>
  </p:normalViewPr>
  <p:slideViewPr>
    <p:cSldViewPr>
      <p:cViewPr varScale="1">
        <p:scale>
          <a:sx n="99" d="100"/>
          <a:sy n="99" d="100"/>
        </p:scale>
        <p:origin x="1296" y="9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CDAF23-F84D-8E05-B934-6D7CD08E2C02}"/>
              </a:ext>
            </a:extLst>
          </p:cNvPr>
          <p:cNvSpPr>
            <a:spLocks noGrp="1"/>
          </p:cNvSpPr>
          <p:nvPr>
            <p:ph type="hdr" sz="quarter"/>
          </p:nvPr>
        </p:nvSpPr>
        <p:spPr>
          <a:xfrm>
            <a:off x="1" y="2"/>
            <a:ext cx="3078048" cy="510974"/>
          </a:xfrm>
          <a:prstGeom prst="rect">
            <a:avLst/>
          </a:prstGeom>
        </p:spPr>
        <p:txBody>
          <a:bodyPr vert="horz" lIns="98820" tIns="49409" rIns="98820" bIns="49409" rtlCol="0"/>
          <a:lstStyle>
            <a:lvl1pPr algn="l" eaLnBrk="0" hangingPunct="0">
              <a:defRPr sz="1400" smtClean="0">
                <a:cs typeface="+mn-cs"/>
              </a:defRPr>
            </a:lvl1pPr>
          </a:lstStyle>
          <a:p>
            <a:pPr>
              <a:defRPr/>
            </a:pPr>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3C385908-A7C3-95CA-392E-D20B83FF065E}"/>
              </a:ext>
            </a:extLst>
          </p:cNvPr>
          <p:cNvSpPr>
            <a:spLocks noGrp="1"/>
          </p:cNvSpPr>
          <p:nvPr>
            <p:ph type="dt" sz="quarter" idx="1"/>
          </p:nvPr>
        </p:nvSpPr>
        <p:spPr>
          <a:xfrm>
            <a:off x="4022887" y="2"/>
            <a:ext cx="3078048" cy="510974"/>
          </a:xfrm>
          <a:prstGeom prst="rect">
            <a:avLst/>
          </a:prstGeom>
        </p:spPr>
        <p:txBody>
          <a:bodyPr vert="horz" lIns="98820" tIns="49409" rIns="98820" bIns="49409" rtlCol="0"/>
          <a:lstStyle>
            <a:lvl1pPr algn="r" eaLnBrk="0" hangingPunct="0">
              <a:defRPr sz="1400" smtClean="0">
                <a:cs typeface="+mn-cs"/>
              </a:defRPr>
            </a:lvl1pPr>
          </a:lstStyle>
          <a:p>
            <a:pPr>
              <a:defRPr/>
            </a:pPr>
            <a:r>
              <a:rPr lang="en-US" sz="1000">
                <a:latin typeface="Arial" panose="020B0604020202020204" pitchFamily="34" charset="0"/>
                <a:cs typeface="Arial" panose="020B0604020202020204" pitchFamily="34" charset="0"/>
              </a:rPr>
              <a:t>12/1/2024 am</a:t>
            </a:r>
          </a:p>
        </p:txBody>
      </p:sp>
      <p:sp>
        <p:nvSpPr>
          <p:cNvPr id="4" name="Footer Placeholder 3">
            <a:extLst>
              <a:ext uri="{FF2B5EF4-FFF2-40B4-BE49-F238E27FC236}">
                <a16:creationId xmlns:a16="http://schemas.microsoft.com/office/drawing/2014/main" id="{0FF315FF-A004-57F4-47A4-AF09A332E1BF}"/>
              </a:ext>
            </a:extLst>
          </p:cNvPr>
          <p:cNvSpPr>
            <a:spLocks noGrp="1"/>
          </p:cNvSpPr>
          <p:nvPr>
            <p:ph type="ftr" sz="quarter" idx="2"/>
          </p:nvPr>
        </p:nvSpPr>
        <p:spPr>
          <a:xfrm>
            <a:off x="1" y="9720361"/>
            <a:ext cx="3078048" cy="510974"/>
          </a:xfrm>
          <a:prstGeom prst="rect">
            <a:avLst/>
          </a:prstGeom>
        </p:spPr>
        <p:txBody>
          <a:bodyPr vert="horz" lIns="98820" tIns="49409" rIns="98820" bIns="49409" rtlCol="0" anchor="b"/>
          <a:lstStyle>
            <a:lvl1pPr algn="l" eaLnBrk="0" hangingPunct="0">
              <a:defRPr sz="1400" smtClean="0">
                <a:cs typeface="+mn-cs"/>
              </a:defRPr>
            </a:lvl1pPr>
          </a:lstStyle>
          <a:p>
            <a:pPr>
              <a:defRPr/>
            </a:pPr>
            <a:r>
              <a:rPr lang="en-US" sz="1000">
                <a:latin typeface="Arial" panose="020B0604020202020204" pitchFamily="34" charset="0"/>
                <a:cs typeface="Arial" panose="020B0604020202020204" pitchFamily="34" charset="0"/>
              </a:rPr>
              <a:t>Randy Childs</a:t>
            </a:r>
          </a:p>
        </p:txBody>
      </p:sp>
      <p:sp>
        <p:nvSpPr>
          <p:cNvPr id="5" name="Slide Number Placeholder 4">
            <a:extLst>
              <a:ext uri="{FF2B5EF4-FFF2-40B4-BE49-F238E27FC236}">
                <a16:creationId xmlns:a16="http://schemas.microsoft.com/office/drawing/2014/main" id="{917C88B9-C2F9-0653-354D-0F68DDE36C2D}"/>
              </a:ext>
            </a:extLst>
          </p:cNvPr>
          <p:cNvSpPr>
            <a:spLocks noGrp="1"/>
          </p:cNvSpPr>
          <p:nvPr>
            <p:ph type="sldNum" sz="quarter" idx="3"/>
          </p:nvPr>
        </p:nvSpPr>
        <p:spPr>
          <a:xfrm>
            <a:off x="4022887" y="9720361"/>
            <a:ext cx="3078048" cy="510974"/>
          </a:xfrm>
          <a:prstGeom prst="rect">
            <a:avLst/>
          </a:prstGeom>
        </p:spPr>
        <p:txBody>
          <a:bodyPr vert="horz" wrap="square" lIns="98820" tIns="49409" rIns="98820" bIns="49409" numCol="1" anchor="b" anchorCtr="0" compatLnSpc="1">
            <a:prstTxWarp prst="textNoShape">
              <a:avLst/>
            </a:prstTxWarp>
          </a:bodyPr>
          <a:lstStyle>
            <a:lvl1pPr algn="r" eaLnBrk="0" hangingPunct="0">
              <a:defRPr sz="1400"/>
            </a:lvl1pPr>
          </a:lstStyle>
          <a:p>
            <a:fld id="{B1971B0C-2461-43AB-A78F-9938E5CFF26B}" type="slidenum">
              <a:rPr lang="en-US" altLang="en-US" sz="1000">
                <a:latin typeface="Arial" panose="020B0604020202020204" pitchFamily="34" charset="0"/>
              </a:rPr>
              <a:pPr/>
              <a:t>‹#›</a:t>
            </a:fld>
            <a:endParaRPr lang="en-US" altLang="en-US" sz="100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D7142D-CAF8-0C95-7CD1-1F51A6D998FA}"/>
              </a:ext>
            </a:extLst>
          </p:cNvPr>
          <p:cNvSpPr>
            <a:spLocks noGrp="1"/>
          </p:cNvSpPr>
          <p:nvPr>
            <p:ph type="hdr" sz="quarter"/>
          </p:nvPr>
        </p:nvSpPr>
        <p:spPr>
          <a:xfrm>
            <a:off x="1" y="2"/>
            <a:ext cx="3078048" cy="510974"/>
          </a:xfrm>
          <a:prstGeom prst="rect">
            <a:avLst/>
          </a:prstGeom>
        </p:spPr>
        <p:txBody>
          <a:bodyPr vert="horz" lIns="98820" tIns="49409" rIns="98820" bIns="49409" rtlCol="0"/>
          <a:lstStyle>
            <a:lvl1pPr algn="l" eaLnBrk="0" hangingPunct="0">
              <a:defRPr sz="1400" smtClean="0">
                <a:cs typeface="+mn-cs"/>
              </a:defRPr>
            </a:lvl1pPr>
          </a:lstStyle>
          <a:p>
            <a:pPr>
              <a:defRPr/>
            </a:pPr>
            <a:endParaRPr lang="en-US"/>
          </a:p>
        </p:txBody>
      </p:sp>
      <p:sp>
        <p:nvSpPr>
          <p:cNvPr id="3" name="Date Placeholder 2">
            <a:extLst>
              <a:ext uri="{FF2B5EF4-FFF2-40B4-BE49-F238E27FC236}">
                <a16:creationId xmlns:a16="http://schemas.microsoft.com/office/drawing/2014/main" id="{3548DD9F-FE49-B7C2-DADF-305F9672E915}"/>
              </a:ext>
            </a:extLst>
          </p:cNvPr>
          <p:cNvSpPr>
            <a:spLocks noGrp="1"/>
          </p:cNvSpPr>
          <p:nvPr>
            <p:ph type="dt" idx="1"/>
          </p:nvPr>
        </p:nvSpPr>
        <p:spPr>
          <a:xfrm>
            <a:off x="4022887" y="2"/>
            <a:ext cx="3078048" cy="510974"/>
          </a:xfrm>
          <a:prstGeom prst="rect">
            <a:avLst/>
          </a:prstGeom>
        </p:spPr>
        <p:txBody>
          <a:bodyPr vert="horz" lIns="98820" tIns="49409" rIns="98820" bIns="49409" rtlCol="0"/>
          <a:lstStyle>
            <a:lvl1pPr algn="r" eaLnBrk="0" hangingPunct="0">
              <a:defRPr sz="1400" smtClean="0">
                <a:cs typeface="+mn-cs"/>
              </a:defRPr>
            </a:lvl1pPr>
          </a:lstStyle>
          <a:p>
            <a:pPr>
              <a:defRPr/>
            </a:pPr>
            <a:r>
              <a:rPr lang="en-US"/>
              <a:t>12/1/2024 am</a:t>
            </a:r>
          </a:p>
        </p:txBody>
      </p:sp>
      <p:sp>
        <p:nvSpPr>
          <p:cNvPr id="4" name="Slide Image Placeholder 3">
            <a:extLst>
              <a:ext uri="{FF2B5EF4-FFF2-40B4-BE49-F238E27FC236}">
                <a16:creationId xmlns:a16="http://schemas.microsoft.com/office/drawing/2014/main" id="{8ECC3494-E805-24FB-569B-C4221F166C40}"/>
              </a:ext>
            </a:extLst>
          </p:cNvPr>
          <p:cNvSpPr>
            <a:spLocks noGrp="1" noRot="1" noChangeAspect="1"/>
          </p:cNvSpPr>
          <p:nvPr>
            <p:ph type="sldImg" idx="2"/>
          </p:nvPr>
        </p:nvSpPr>
        <p:spPr>
          <a:xfrm>
            <a:off x="995363" y="768350"/>
            <a:ext cx="5111750" cy="3835400"/>
          </a:xfrm>
          <a:prstGeom prst="rect">
            <a:avLst/>
          </a:prstGeom>
          <a:noFill/>
          <a:ln w="12700">
            <a:solidFill>
              <a:prstClr val="black"/>
            </a:solidFill>
          </a:ln>
        </p:spPr>
        <p:txBody>
          <a:bodyPr vert="horz" lIns="98820" tIns="49409" rIns="98820" bIns="49409" rtlCol="0" anchor="ctr"/>
          <a:lstStyle/>
          <a:p>
            <a:pPr lvl="0"/>
            <a:endParaRPr lang="en-US" noProof="0"/>
          </a:p>
        </p:txBody>
      </p:sp>
      <p:sp>
        <p:nvSpPr>
          <p:cNvPr id="5" name="Notes Placeholder 4">
            <a:extLst>
              <a:ext uri="{FF2B5EF4-FFF2-40B4-BE49-F238E27FC236}">
                <a16:creationId xmlns:a16="http://schemas.microsoft.com/office/drawing/2014/main" id="{08D8F003-18AC-D895-4DE0-EF5A8FD0039A}"/>
              </a:ext>
            </a:extLst>
          </p:cNvPr>
          <p:cNvSpPr>
            <a:spLocks noGrp="1"/>
          </p:cNvSpPr>
          <p:nvPr>
            <p:ph type="body" sz="quarter" idx="3"/>
          </p:nvPr>
        </p:nvSpPr>
        <p:spPr>
          <a:xfrm>
            <a:off x="710557" y="4861026"/>
            <a:ext cx="5681363" cy="4603846"/>
          </a:xfrm>
          <a:prstGeom prst="rect">
            <a:avLst/>
          </a:prstGeom>
        </p:spPr>
        <p:txBody>
          <a:bodyPr vert="horz" lIns="98820" tIns="49409" rIns="98820" bIns="494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2E8D4E-204C-FDCD-35DB-E0F8EC5C1431}"/>
              </a:ext>
            </a:extLst>
          </p:cNvPr>
          <p:cNvSpPr>
            <a:spLocks noGrp="1"/>
          </p:cNvSpPr>
          <p:nvPr>
            <p:ph type="ftr" sz="quarter" idx="4"/>
          </p:nvPr>
        </p:nvSpPr>
        <p:spPr>
          <a:xfrm>
            <a:off x="1" y="9720361"/>
            <a:ext cx="3078048" cy="510974"/>
          </a:xfrm>
          <a:prstGeom prst="rect">
            <a:avLst/>
          </a:prstGeom>
        </p:spPr>
        <p:txBody>
          <a:bodyPr vert="horz" lIns="98820" tIns="49409" rIns="98820" bIns="49409" rtlCol="0" anchor="b"/>
          <a:lstStyle>
            <a:lvl1pPr algn="l" eaLnBrk="0" hangingPunct="0">
              <a:defRPr sz="1400" smtClean="0">
                <a:cs typeface="+mn-cs"/>
              </a:defRPr>
            </a:lvl1pPr>
          </a:lstStyle>
          <a:p>
            <a:pPr>
              <a:defRPr/>
            </a:pPr>
            <a:r>
              <a:rPr lang="en-US"/>
              <a:t>Randy Childs</a:t>
            </a:r>
          </a:p>
        </p:txBody>
      </p:sp>
      <p:sp>
        <p:nvSpPr>
          <p:cNvPr id="7" name="Slide Number Placeholder 6">
            <a:extLst>
              <a:ext uri="{FF2B5EF4-FFF2-40B4-BE49-F238E27FC236}">
                <a16:creationId xmlns:a16="http://schemas.microsoft.com/office/drawing/2014/main" id="{D8ACF527-22BF-D444-4A88-726170991E48}"/>
              </a:ext>
            </a:extLst>
          </p:cNvPr>
          <p:cNvSpPr>
            <a:spLocks noGrp="1"/>
          </p:cNvSpPr>
          <p:nvPr>
            <p:ph type="sldNum" sz="quarter" idx="5"/>
          </p:nvPr>
        </p:nvSpPr>
        <p:spPr>
          <a:xfrm>
            <a:off x="4022887" y="9720361"/>
            <a:ext cx="3078048" cy="510974"/>
          </a:xfrm>
          <a:prstGeom prst="rect">
            <a:avLst/>
          </a:prstGeom>
        </p:spPr>
        <p:txBody>
          <a:bodyPr vert="horz" wrap="square" lIns="98820" tIns="49409" rIns="98820" bIns="49409" numCol="1" anchor="b" anchorCtr="0" compatLnSpc="1">
            <a:prstTxWarp prst="textNoShape">
              <a:avLst/>
            </a:prstTxWarp>
          </a:bodyPr>
          <a:lstStyle>
            <a:lvl1pPr algn="r" eaLnBrk="0" hangingPunct="0">
              <a:defRPr sz="1400"/>
            </a:lvl1pPr>
          </a:lstStyle>
          <a:p>
            <a:fld id="{10580459-A1F9-4035-BFEC-D4189BE623A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4009F49-CE86-7D73-F6BB-F177D127C8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AA4C91E-E43A-5F3C-BC6F-1FDE675CEB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A5229A14-4966-3300-61BD-86AE0D49CE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fld id="{7CF36F90-C62F-4BB2-83E1-F84137BD0981}" type="slidenum">
              <a:rPr lang="en-US" altLang="en-US"/>
              <a:pPr/>
              <a:t>1</a:t>
            </a:fld>
            <a:endParaRPr lang="en-US" altLang="en-US"/>
          </a:p>
        </p:txBody>
      </p:sp>
      <p:sp>
        <p:nvSpPr>
          <p:cNvPr id="26629" name="Date Placeholder 4">
            <a:extLst>
              <a:ext uri="{FF2B5EF4-FFF2-40B4-BE49-F238E27FC236}">
                <a16:creationId xmlns:a16="http://schemas.microsoft.com/office/drawing/2014/main" id="{ACE3ED53-0E4E-F37B-FE0F-907B8E69FA2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12/1/2024 am</a:t>
            </a:r>
          </a:p>
        </p:txBody>
      </p:sp>
      <p:sp>
        <p:nvSpPr>
          <p:cNvPr id="26630" name="Footer Placeholder 5">
            <a:extLst>
              <a:ext uri="{FF2B5EF4-FFF2-40B4-BE49-F238E27FC236}">
                <a16:creationId xmlns:a16="http://schemas.microsoft.com/office/drawing/2014/main" id="{2DCE3E5A-4B2E-1B19-F153-BF2F806B3C5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Randy Childs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8656C-2829-FF0D-7376-E78706EFD9B0}"/>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C91CE2D-04E1-FCF6-69C2-B84643CB11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9C84766-6828-2774-6BFC-CAD26A8DF4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9140EA0F-9E65-F2DA-0A70-7846AAE7B2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fld id="{7CF36F90-C62F-4BB2-83E1-F84137BD0981}" type="slidenum">
              <a:rPr lang="en-US" altLang="en-US"/>
              <a:pPr/>
              <a:t>13</a:t>
            </a:fld>
            <a:endParaRPr lang="en-US" altLang="en-US"/>
          </a:p>
        </p:txBody>
      </p:sp>
      <p:sp>
        <p:nvSpPr>
          <p:cNvPr id="26629" name="Date Placeholder 4">
            <a:extLst>
              <a:ext uri="{FF2B5EF4-FFF2-40B4-BE49-F238E27FC236}">
                <a16:creationId xmlns:a16="http://schemas.microsoft.com/office/drawing/2014/main" id="{3D3A6EF5-A02E-D32D-4A3A-109CF291A03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12/1/2024 am</a:t>
            </a:r>
          </a:p>
        </p:txBody>
      </p:sp>
      <p:sp>
        <p:nvSpPr>
          <p:cNvPr id="26630" name="Footer Placeholder 5">
            <a:extLst>
              <a:ext uri="{FF2B5EF4-FFF2-40B4-BE49-F238E27FC236}">
                <a16:creationId xmlns:a16="http://schemas.microsoft.com/office/drawing/2014/main" id="{C2A681BA-A484-E49B-A7A2-1FB564CC50D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Randy Childs</a:t>
            </a:r>
          </a:p>
        </p:txBody>
      </p:sp>
    </p:spTree>
    <p:extLst>
      <p:ext uri="{BB962C8B-B14F-4D97-AF65-F5344CB8AC3E}">
        <p14:creationId xmlns:p14="http://schemas.microsoft.com/office/powerpoint/2010/main" val="269871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E760E-5020-92D2-665E-AB0A8CBBDB03}"/>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3C89DA5-3822-D307-754F-9F241E5E2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5F50AD6-9914-2F49-85BE-E2AA6CB74B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2382C665-5EE4-FA33-7CFF-30C81D77AB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fld id="{7CF36F90-C62F-4BB2-83E1-F84137BD0981}" type="slidenum">
              <a:rPr lang="en-US" altLang="en-US"/>
              <a:pPr/>
              <a:t>14</a:t>
            </a:fld>
            <a:endParaRPr lang="en-US" altLang="en-US"/>
          </a:p>
        </p:txBody>
      </p:sp>
      <p:sp>
        <p:nvSpPr>
          <p:cNvPr id="26629" name="Date Placeholder 4">
            <a:extLst>
              <a:ext uri="{FF2B5EF4-FFF2-40B4-BE49-F238E27FC236}">
                <a16:creationId xmlns:a16="http://schemas.microsoft.com/office/drawing/2014/main" id="{57AD8AD7-2C7D-7112-6389-FEDB4392FA8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12/1/2024 am</a:t>
            </a:r>
          </a:p>
        </p:txBody>
      </p:sp>
      <p:sp>
        <p:nvSpPr>
          <p:cNvPr id="26630" name="Footer Placeholder 5">
            <a:extLst>
              <a:ext uri="{FF2B5EF4-FFF2-40B4-BE49-F238E27FC236}">
                <a16:creationId xmlns:a16="http://schemas.microsoft.com/office/drawing/2014/main" id="{37CFBD1C-1C2D-BCD6-A865-960563FF540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Randy Childs</a:t>
            </a:r>
          </a:p>
        </p:txBody>
      </p:sp>
    </p:spTree>
    <p:extLst>
      <p:ext uri="{BB962C8B-B14F-4D97-AF65-F5344CB8AC3E}">
        <p14:creationId xmlns:p14="http://schemas.microsoft.com/office/powerpoint/2010/main" val="368258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EBCBC-8381-EAF1-D018-E6CD5AE30E02}"/>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72D0E24-A0B6-A9FB-148A-6D46269488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697CB6-8867-E7BF-29C6-B3C1EEC242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400A22E0-36EF-D6B8-BC5F-F96B1342DA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fld id="{7CF36F90-C62F-4BB2-83E1-F84137BD0981}" type="slidenum">
              <a:rPr lang="en-US" altLang="en-US"/>
              <a:pPr/>
              <a:t>15</a:t>
            </a:fld>
            <a:endParaRPr lang="en-US" altLang="en-US"/>
          </a:p>
        </p:txBody>
      </p:sp>
      <p:sp>
        <p:nvSpPr>
          <p:cNvPr id="26629" name="Date Placeholder 4">
            <a:extLst>
              <a:ext uri="{FF2B5EF4-FFF2-40B4-BE49-F238E27FC236}">
                <a16:creationId xmlns:a16="http://schemas.microsoft.com/office/drawing/2014/main" id="{035D3E89-FD29-6DAA-9D99-439ECF30BD74}"/>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12/1/2024 am</a:t>
            </a:r>
          </a:p>
        </p:txBody>
      </p:sp>
      <p:sp>
        <p:nvSpPr>
          <p:cNvPr id="26630" name="Footer Placeholder 5">
            <a:extLst>
              <a:ext uri="{FF2B5EF4-FFF2-40B4-BE49-F238E27FC236}">
                <a16:creationId xmlns:a16="http://schemas.microsoft.com/office/drawing/2014/main" id="{7B34371A-A644-25A7-02A6-81158F7FDE0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Randy Childs</a:t>
            </a:r>
          </a:p>
        </p:txBody>
      </p:sp>
    </p:spTree>
    <p:extLst>
      <p:ext uri="{BB962C8B-B14F-4D97-AF65-F5344CB8AC3E}">
        <p14:creationId xmlns:p14="http://schemas.microsoft.com/office/powerpoint/2010/main" val="411769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0BB41-ACA0-0921-ECFB-DE0E4F080CA7}"/>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4340D90-DA4C-556F-9D0D-DEB38F6796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1255253-FE98-F44D-2843-8F52E4B348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81EAEE38-0C95-E6F5-FCC8-DC20F03B4E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fld id="{7CF36F90-C62F-4BB2-83E1-F84137BD0981}" type="slidenum">
              <a:rPr lang="en-US" altLang="en-US"/>
              <a:pPr/>
              <a:t>16</a:t>
            </a:fld>
            <a:endParaRPr lang="en-US" altLang="en-US"/>
          </a:p>
        </p:txBody>
      </p:sp>
      <p:sp>
        <p:nvSpPr>
          <p:cNvPr id="26629" name="Date Placeholder 4">
            <a:extLst>
              <a:ext uri="{FF2B5EF4-FFF2-40B4-BE49-F238E27FC236}">
                <a16:creationId xmlns:a16="http://schemas.microsoft.com/office/drawing/2014/main" id="{897C6426-7DCC-CED9-A5DA-D5CD925CA56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12/1/2024 am</a:t>
            </a:r>
          </a:p>
        </p:txBody>
      </p:sp>
      <p:sp>
        <p:nvSpPr>
          <p:cNvPr id="26630" name="Footer Placeholder 5">
            <a:extLst>
              <a:ext uri="{FF2B5EF4-FFF2-40B4-BE49-F238E27FC236}">
                <a16:creationId xmlns:a16="http://schemas.microsoft.com/office/drawing/2014/main" id="{91C23F0B-F5D6-CF93-941B-C6022BB9907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Randy Childs</a:t>
            </a:r>
          </a:p>
        </p:txBody>
      </p:sp>
    </p:spTree>
    <p:extLst>
      <p:ext uri="{BB962C8B-B14F-4D97-AF65-F5344CB8AC3E}">
        <p14:creationId xmlns:p14="http://schemas.microsoft.com/office/powerpoint/2010/main" val="137201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85AF9-D962-CEA2-8F34-D7D0CD8EC39B}"/>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EE7E1BF-433B-0F4F-0774-F915EE78C2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2B62A18-AD90-B694-58DC-A3145CF06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4FAAC538-BE08-49AB-7A59-B881EFDA35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fld id="{7CF36F90-C62F-4BB2-83E1-F84137BD0981}" type="slidenum">
              <a:rPr lang="en-US" altLang="en-US"/>
              <a:pPr/>
              <a:t>17</a:t>
            </a:fld>
            <a:endParaRPr lang="en-US" altLang="en-US"/>
          </a:p>
        </p:txBody>
      </p:sp>
      <p:sp>
        <p:nvSpPr>
          <p:cNvPr id="26629" name="Date Placeholder 4">
            <a:extLst>
              <a:ext uri="{FF2B5EF4-FFF2-40B4-BE49-F238E27FC236}">
                <a16:creationId xmlns:a16="http://schemas.microsoft.com/office/drawing/2014/main" id="{1BF87053-83B6-E4C1-F091-C183826AF07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12/1/2024 am</a:t>
            </a:r>
          </a:p>
        </p:txBody>
      </p:sp>
      <p:sp>
        <p:nvSpPr>
          <p:cNvPr id="26630" name="Footer Placeholder 5">
            <a:extLst>
              <a:ext uri="{FF2B5EF4-FFF2-40B4-BE49-F238E27FC236}">
                <a16:creationId xmlns:a16="http://schemas.microsoft.com/office/drawing/2014/main" id="{086337B0-2036-541F-26FA-AC94B56BF65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Randy Childs</a:t>
            </a:r>
          </a:p>
        </p:txBody>
      </p:sp>
    </p:spTree>
    <p:extLst>
      <p:ext uri="{BB962C8B-B14F-4D97-AF65-F5344CB8AC3E}">
        <p14:creationId xmlns:p14="http://schemas.microsoft.com/office/powerpoint/2010/main" val="392797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18</a:t>
            </a:fld>
            <a:endParaRPr lang="en-US" altLang="en-US"/>
          </a:p>
        </p:txBody>
      </p:sp>
    </p:spTree>
    <p:extLst>
      <p:ext uri="{BB962C8B-B14F-4D97-AF65-F5344CB8AC3E}">
        <p14:creationId xmlns:p14="http://schemas.microsoft.com/office/powerpoint/2010/main" val="535401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ea typeface="Verdana" panose="020B0604030504040204" pitchFamily="34" charset="0"/>
              </a:rPr>
              <a:t>Mark 16:16	He who has believed and has been baptized shall be saved; but he who has disbelieved shall be condemned.</a:t>
            </a:r>
            <a:endParaRPr lang="en-US" dirty="0">
              <a:latin typeface="Verdana" panose="020B0604030504040204" pitchFamily="34" charset="0"/>
              <a:ea typeface="Verdana" panose="020B0604030504040204" pitchFamily="34" charset="0"/>
            </a:endParaRP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19</a:t>
            </a:fld>
            <a:endParaRPr lang="en-US" altLang="en-US"/>
          </a:p>
        </p:txBody>
      </p:sp>
    </p:spTree>
    <p:extLst>
      <p:ext uri="{BB962C8B-B14F-4D97-AF65-F5344CB8AC3E}">
        <p14:creationId xmlns:p14="http://schemas.microsoft.com/office/powerpoint/2010/main" val="108092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ea typeface="Verdana" panose="020B0604030504040204" pitchFamily="34" charset="0"/>
              </a:rPr>
              <a:t>Colossians 3:16	Let the word of Christ richly dwell within you, with all wisdom teaching and admonishing one another with psalms </a:t>
            </a:r>
            <a:r>
              <a:rPr lang="en-US" b="0" i="1" dirty="0">
                <a:solidFill>
                  <a:srgbClr val="000000"/>
                </a:solidFill>
                <a:effectLst/>
                <a:latin typeface="Verdana" panose="020B0604030504040204" pitchFamily="34" charset="0"/>
                <a:ea typeface="Verdana" panose="020B0604030504040204" pitchFamily="34" charset="0"/>
              </a:rPr>
              <a:t>and</a:t>
            </a:r>
            <a:r>
              <a:rPr lang="en-US" b="0" i="0" dirty="0">
                <a:solidFill>
                  <a:srgbClr val="000000"/>
                </a:solidFill>
                <a:effectLst/>
                <a:latin typeface="Verdana" panose="020B0604030504040204" pitchFamily="34" charset="0"/>
                <a:ea typeface="Verdana" panose="020B0604030504040204" pitchFamily="34" charset="0"/>
              </a:rPr>
              <a:t> hymns </a:t>
            </a:r>
            <a:r>
              <a:rPr lang="en-US" b="0" i="1" dirty="0">
                <a:solidFill>
                  <a:srgbClr val="000000"/>
                </a:solidFill>
                <a:effectLst/>
                <a:latin typeface="Verdana" panose="020B0604030504040204" pitchFamily="34" charset="0"/>
                <a:ea typeface="Verdana" panose="020B0604030504040204" pitchFamily="34" charset="0"/>
              </a:rPr>
              <a:t>and</a:t>
            </a:r>
            <a:r>
              <a:rPr lang="en-US" b="0" i="0" dirty="0">
                <a:solidFill>
                  <a:srgbClr val="000000"/>
                </a:solidFill>
                <a:effectLst/>
                <a:latin typeface="Verdana" panose="020B0604030504040204" pitchFamily="34" charset="0"/>
                <a:ea typeface="Verdana" panose="020B0604030504040204" pitchFamily="34" charset="0"/>
              </a:rPr>
              <a:t> spiritual songs, singing with thankfulness in your hearts to God. </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Ephesians 5:19	</a:t>
            </a:r>
            <a:r>
              <a:rPr lang="en-US" b="1" i="0" baseline="30000" dirty="0">
                <a:solidFill>
                  <a:srgbClr val="000000"/>
                </a:solidFill>
                <a:effectLst/>
                <a:latin typeface="Verdana" panose="020B0604030504040204" pitchFamily="34" charset="0"/>
                <a:ea typeface="Verdana" panose="020B0604030504040204" pitchFamily="34" charset="0"/>
              </a:rPr>
              <a:t> </a:t>
            </a:r>
            <a:r>
              <a:rPr lang="en-US" b="0" i="0" dirty="0">
                <a:solidFill>
                  <a:srgbClr val="000000"/>
                </a:solidFill>
                <a:effectLst/>
                <a:latin typeface="Verdana" panose="020B0604030504040204" pitchFamily="34" charset="0"/>
                <a:ea typeface="Verdana" panose="020B0604030504040204" pitchFamily="34" charset="0"/>
              </a:rPr>
              <a:t>speaking to one another in psalms and hymns and spiritual songs, singing and making melody with your heart to the Lord; </a:t>
            </a:r>
          </a:p>
          <a:p>
            <a:endParaRPr lang="en-US" b="0" i="0" dirty="0">
              <a:solidFill>
                <a:srgbClr val="000000"/>
              </a:solidFill>
              <a:effectLst/>
              <a:latin typeface="Verdana" panose="020B0604030504040204" pitchFamily="34" charset="0"/>
              <a:ea typeface="Verdana" panose="020B0604030504040204" pitchFamily="34" charset="0"/>
            </a:endParaRPr>
          </a:p>
          <a:p>
            <a:pPr defTabSz="936942">
              <a:defRPr/>
            </a:pPr>
            <a:r>
              <a:rPr lang="en-US" b="0" i="0" dirty="0">
                <a:solidFill>
                  <a:srgbClr val="000000"/>
                </a:solidFill>
                <a:effectLst/>
                <a:latin typeface="Verdana" panose="020B0604030504040204" pitchFamily="34" charset="0"/>
                <a:ea typeface="Verdana" panose="020B0604030504040204" pitchFamily="34" charset="0"/>
              </a:rPr>
              <a:t>Matthew 5:32		but I say to you that everyone who divorces his wife, except for </a:t>
            </a:r>
            <a:r>
              <a:rPr lang="en-US" b="0" i="1" dirty="0">
                <a:solidFill>
                  <a:srgbClr val="000000"/>
                </a:solidFill>
                <a:effectLst/>
                <a:latin typeface="Verdana" panose="020B0604030504040204" pitchFamily="34" charset="0"/>
                <a:ea typeface="Verdana" panose="020B0604030504040204" pitchFamily="34" charset="0"/>
              </a:rPr>
              <a:t>the</a:t>
            </a:r>
            <a:r>
              <a:rPr lang="en-US" b="0" i="0" dirty="0">
                <a:solidFill>
                  <a:srgbClr val="000000"/>
                </a:solidFill>
                <a:effectLst/>
                <a:latin typeface="Verdana" panose="020B0604030504040204" pitchFamily="34" charset="0"/>
                <a:ea typeface="Verdana" panose="020B0604030504040204" pitchFamily="34" charset="0"/>
              </a:rPr>
              <a:t> reason of unchastity, makes her commit adultery; and whoever marries a divorced woman commits adultery.</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Matthew 19:9		And I say to you, whoever divorces his wife, except for immorality, and marries another woman commits adultery.”</a:t>
            </a:r>
          </a:p>
          <a:p>
            <a:endParaRPr lang="en-US" b="0" i="0" dirty="0">
              <a:solidFill>
                <a:srgbClr val="000000"/>
              </a:solidFill>
              <a:effectLst/>
              <a:latin typeface="Verdana" panose="020B0604030504040204" pitchFamily="34" charset="0"/>
              <a:ea typeface="Verdana" panose="020B0604030504040204" pitchFamily="34" charset="0"/>
            </a:endParaRPr>
          </a:p>
          <a:p>
            <a:endParaRPr lang="en-US" dirty="0"/>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20</a:t>
            </a:fld>
            <a:endParaRPr lang="en-US" altLang="en-US"/>
          </a:p>
        </p:txBody>
      </p:sp>
    </p:spTree>
    <p:extLst>
      <p:ext uri="{BB962C8B-B14F-4D97-AF65-F5344CB8AC3E}">
        <p14:creationId xmlns:p14="http://schemas.microsoft.com/office/powerpoint/2010/main" val="3654437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rPr>
              <a:t>Psalm 119:160	 </a:t>
            </a:r>
            <a:r>
              <a:rPr lang="en-US" b="0" i="0" dirty="0">
                <a:solidFill>
                  <a:srgbClr val="000000"/>
                </a:solidFill>
                <a:effectLst/>
                <a:latin typeface="Verdana" panose="020B0604030504040204" pitchFamily="34" charset="0"/>
                <a:ea typeface="Verdana" panose="020B0604030504040204" pitchFamily="34" charset="0"/>
              </a:rPr>
              <a:t>The sum of Your word is </a:t>
            </a:r>
            <a:r>
              <a:rPr lang="en-US" b="1" i="0" dirty="0">
                <a:solidFill>
                  <a:srgbClr val="000000"/>
                </a:solidFill>
                <a:effectLst/>
                <a:latin typeface="Verdana" panose="020B0604030504040204" pitchFamily="34" charset="0"/>
                <a:ea typeface="Verdana" panose="020B0604030504040204" pitchFamily="34" charset="0"/>
              </a:rPr>
              <a:t>truth</a:t>
            </a:r>
            <a:r>
              <a:rPr lang="en-US" b="0" i="0" dirty="0">
                <a:solidFill>
                  <a:srgbClr val="000000"/>
                </a:solidFill>
                <a:effectLst/>
                <a:latin typeface="Verdana" panose="020B0604030504040204" pitchFamily="34" charset="0"/>
                <a:ea typeface="Verdana" panose="020B0604030504040204" pitchFamily="34" charset="0"/>
              </a:rPr>
              <a:t>, And every one of Your righteous ordinances is everlasting.</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John 17:17	Sanctify them in the </a:t>
            </a:r>
            <a:r>
              <a:rPr lang="en-US" b="1" i="0" dirty="0">
                <a:solidFill>
                  <a:srgbClr val="000000"/>
                </a:solidFill>
                <a:effectLst/>
                <a:latin typeface="Verdana" panose="020B0604030504040204" pitchFamily="34" charset="0"/>
                <a:ea typeface="Verdana" panose="020B0604030504040204" pitchFamily="34" charset="0"/>
              </a:rPr>
              <a:t>truth</a:t>
            </a:r>
            <a:r>
              <a:rPr lang="en-US" b="0" i="0" dirty="0">
                <a:solidFill>
                  <a:srgbClr val="000000"/>
                </a:solidFill>
                <a:effectLst/>
                <a:latin typeface="Verdana" panose="020B0604030504040204" pitchFamily="34" charset="0"/>
                <a:ea typeface="Verdana" panose="020B0604030504040204" pitchFamily="34" charset="0"/>
              </a:rPr>
              <a:t>; Your word is </a:t>
            </a:r>
            <a:r>
              <a:rPr lang="en-US" b="1" i="0" dirty="0">
                <a:solidFill>
                  <a:srgbClr val="000000"/>
                </a:solidFill>
                <a:effectLst/>
                <a:latin typeface="Verdana" panose="020B0604030504040204" pitchFamily="34" charset="0"/>
                <a:ea typeface="Verdana" panose="020B0604030504040204" pitchFamily="34" charset="0"/>
              </a:rPr>
              <a:t>truth</a:t>
            </a:r>
            <a:r>
              <a:rPr lang="en-US" b="0" i="0" dirty="0">
                <a:solidFill>
                  <a:srgbClr val="000000"/>
                </a:solidFill>
                <a:effectLst/>
                <a:latin typeface="Verdana" panose="020B0604030504040204" pitchFamily="34" charset="0"/>
                <a:ea typeface="Verdana" panose="020B0604030504040204" pitchFamily="34" charset="0"/>
              </a:rPr>
              <a:t>.</a:t>
            </a:r>
          </a:p>
          <a:p>
            <a:endParaRPr lang="en-US" dirty="0"/>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21</a:t>
            </a:fld>
            <a:endParaRPr lang="en-US" altLang="en-US"/>
          </a:p>
        </p:txBody>
      </p:sp>
    </p:spTree>
    <p:extLst>
      <p:ext uri="{BB962C8B-B14F-4D97-AF65-F5344CB8AC3E}">
        <p14:creationId xmlns:p14="http://schemas.microsoft.com/office/powerpoint/2010/main" val="1204652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ea typeface="Verdana" panose="020B0604030504040204" pitchFamily="34" charset="0"/>
              </a:rPr>
              <a:t>Acts 17:10-12	The brethren immediately sent Paul and Silas away by night to Berea, and when they arrived, they went into the synagogue of the Jews. </a:t>
            </a:r>
            <a:r>
              <a:rPr lang="en-US" b="1" i="0" baseline="30000" dirty="0">
                <a:solidFill>
                  <a:srgbClr val="000000"/>
                </a:solidFill>
                <a:effectLst/>
                <a:latin typeface="Verdana" panose="020B0604030504040204" pitchFamily="34" charset="0"/>
                <a:ea typeface="Verdana" panose="020B0604030504040204" pitchFamily="34" charset="0"/>
              </a:rPr>
              <a:t>11 </a:t>
            </a:r>
            <a:r>
              <a:rPr lang="en-US" b="0" i="0" dirty="0">
                <a:solidFill>
                  <a:srgbClr val="000000"/>
                </a:solidFill>
                <a:effectLst/>
                <a:latin typeface="Verdana" panose="020B0604030504040204" pitchFamily="34" charset="0"/>
                <a:ea typeface="Verdana" panose="020B0604030504040204" pitchFamily="34" charset="0"/>
              </a:rPr>
              <a:t>Now these were more noble-minded than those in Thessalonica, for they received the word with great eagerness, examining the Scriptures daily </a:t>
            </a:r>
            <a:r>
              <a:rPr lang="en-US" b="0" i="1" dirty="0">
                <a:solidFill>
                  <a:srgbClr val="000000"/>
                </a:solidFill>
                <a:effectLst/>
                <a:latin typeface="Verdana" panose="020B0604030504040204" pitchFamily="34" charset="0"/>
                <a:ea typeface="Verdana" panose="020B0604030504040204" pitchFamily="34" charset="0"/>
              </a:rPr>
              <a:t>to see</a:t>
            </a:r>
            <a:r>
              <a:rPr lang="en-US" b="0" i="0" dirty="0">
                <a:solidFill>
                  <a:srgbClr val="000000"/>
                </a:solidFill>
                <a:effectLst/>
                <a:latin typeface="Verdana" panose="020B0604030504040204" pitchFamily="34" charset="0"/>
                <a:ea typeface="Verdana" panose="020B0604030504040204" pitchFamily="34" charset="0"/>
              </a:rPr>
              <a:t> whether these things were so. </a:t>
            </a:r>
            <a:r>
              <a:rPr lang="en-US" b="1" i="0" baseline="30000" dirty="0">
                <a:solidFill>
                  <a:srgbClr val="000000"/>
                </a:solidFill>
                <a:effectLst/>
                <a:latin typeface="Verdana" panose="020B0604030504040204" pitchFamily="34" charset="0"/>
                <a:ea typeface="Verdana" panose="020B0604030504040204" pitchFamily="34" charset="0"/>
              </a:rPr>
              <a:t>12 </a:t>
            </a:r>
            <a:r>
              <a:rPr lang="en-US" b="0" i="0" dirty="0">
                <a:solidFill>
                  <a:srgbClr val="000000"/>
                </a:solidFill>
                <a:effectLst/>
                <a:latin typeface="Verdana" panose="020B0604030504040204" pitchFamily="34" charset="0"/>
                <a:ea typeface="Verdana" panose="020B0604030504040204" pitchFamily="34" charset="0"/>
              </a:rPr>
              <a:t>Therefore many of them believed, along with a number of prominent Greek women and men. </a:t>
            </a:r>
            <a:endParaRPr lang="en-US" dirty="0">
              <a:latin typeface="Verdana" panose="020B0604030504040204" pitchFamily="34" charset="0"/>
              <a:ea typeface="Verdana" panose="020B0604030504040204" pitchFamily="34" charset="0"/>
            </a:endParaRP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22</a:t>
            </a:fld>
            <a:endParaRPr lang="en-US" altLang="en-US"/>
          </a:p>
        </p:txBody>
      </p:sp>
    </p:spTree>
    <p:extLst>
      <p:ext uri="{BB962C8B-B14F-4D97-AF65-F5344CB8AC3E}">
        <p14:creationId xmlns:p14="http://schemas.microsoft.com/office/powerpoint/2010/main" val="23100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E50DF-62C4-B8A5-5190-1B8C941BEE40}"/>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177BE29-0B18-D2D0-ADD0-D46E07504D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4B4F036-0226-1F31-C037-9A43ECBFF0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EC6D0B0F-55E1-0C52-10CF-E3F725DCCE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fld id="{7CF36F90-C62F-4BB2-83E1-F84137BD0981}" type="slidenum">
              <a:rPr lang="en-US" altLang="en-US"/>
              <a:pPr/>
              <a:t>2</a:t>
            </a:fld>
            <a:endParaRPr lang="en-US" altLang="en-US"/>
          </a:p>
        </p:txBody>
      </p:sp>
      <p:sp>
        <p:nvSpPr>
          <p:cNvPr id="26629" name="Date Placeholder 4">
            <a:extLst>
              <a:ext uri="{FF2B5EF4-FFF2-40B4-BE49-F238E27FC236}">
                <a16:creationId xmlns:a16="http://schemas.microsoft.com/office/drawing/2014/main" id="{899247B6-68A0-CC1F-A93F-80459FD554F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12/1/2024 am</a:t>
            </a:r>
          </a:p>
        </p:txBody>
      </p:sp>
      <p:sp>
        <p:nvSpPr>
          <p:cNvPr id="26630" name="Footer Placeholder 5">
            <a:extLst>
              <a:ext uri="{FF2B5EF4-FFF2-40B4-BE49-F238E27FC236}">
                <a16:creationId xmlns:a16="http://schemas.microsoft.com/office/drawing/2014/main" id="{F2FB4BCE-1595-7632-67E2-E78AE329BB9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61265" indent="-292794" eaLnBrk="0" hangingPunct="0">
              <a:defRPr>
                <a:solidFill>
                  <a:schemeClr val="tx1"/>
                </a:solidFill>
                <a:latin typeface="Times New Roman" panose="02020603050405020304" pitchFamily="18" charset="0"/>
              </a:defRPr>
            </a:lvl2pPr>
            <a:lvl3pPr marL="1171177" indent="-234235" eaLnBrk="0" hangingPunct="0">
              <a:defRPr>
                <a:solidFill>
                  <a:schemeClr val="tx1"/>
                </a:solidFill>
                <a:latin typeface="Times New Roman" panose="02020603050405020304" pitchFamily="18" charset="0"/>
              </a:defRPr>
            </a:lvl3pPr>
            <a:lvl4pPr marL="1639647" indent="-234235" eaLnBrk="0" hangingPunct="0">
              <a:defRPr>
                <a:solidFill>
                  <a:schemeClr val="tx1"/>
                </a:solidFill>
                <a:latin typeface="Times New Roman" panose="02020603050405020304" pitchFamily="18" charset="0"/>
              </a:defRPr>
            </a:lvl4pPr>
            <a:lvl5pPr marL="2108118" indent="-234235" eaLnBrk="0" hangingPunct="0">
              <a:defRPr>
                <a:solidFill>
                  <a:schemeClr val="tx1"/>
                </a:solidFill>
                <a:latin typeface="Times New Roman" panose="02020603050405020304" pitchFamily="18" charset="0"/>
              </a:defRPr>
            </a:lvl5pPr>
            <a:lvl6pPr marL="2576589" indent="-234235" eaLnBrk="0" fontAlgn="base" hangingPunct="0">
              <a:spcBef>
                <a:spcPct val="0"/>
              </a:spcBef>
              <a:spcAft>
                <a:spcPct val="0"/>
              </a:spcAft>
              <a:defRPr>
                <a:solidFill>
                  <a:schemeClr val="tx1"/>
                </a:solidFill>
                <a:latin typeface="Times New Roman" panose="02020603050405020304" pitchFamily="18" charset="0"/>
              </a:defRPr>
            </a:lvl6pPr>
            <a:lvl7pPr marL="3045060" indent="-234235" eaLnBrk="0" fontAlgn="base" hangingPunct="0">
              <a:spcBef>
                <a:spcPct val="0"/>
              </a:spcBef>
              <a:spcAft>
                <a:spcPct val="0"/>
              </a:spcAft>
              <a:defRPr>
                <a:solidFill>
                  <a:schemeClr val="tx1"/>
                </a:solidFill>
                <a:latin typeface="Times New Roman" panose="02020603050405020304" pitchFamily="18" charset="0"/>
              </a:defRPr>
            </a:lvl7pPr>
            <a:lvl8pPr marL="3513531" indent="-234235" eaLnBrk="0" fontAlgn="base" hangingPunct="0">
              <a:spcBef>
                <a:spcPct val="0"/>
              </a:spcBef>
              <a:spcAft>
                <a:spcPct val="0"/>
              </a:spcAft>
              <a:defRPr>
                <a:solidFill>
                  <a:schemeClr val="tx1"/>
                </a:solidFill>
                <a:latin typeface="Times New Roman" panose="02020603050405020304" pitchFamily="18" charset="0"/>
              </a:defRPr>
            </a:lvl8pPr>
            <a:lvl9pPr marL="3982002" indent="-23423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Randy Childs</a:t>
            </a:r>
          </a:p>
        </p:txBody>
      </p:sp>
    </p:spTree>
    <p:extLst>
      <p:ext uri="{BB962C8B-B14F-4D97-AF65-F5344CB8AC3E}">
        <p14:creationId xmlns:p14="http://schemas.microsoft.com/office/powerpoint/2010/main" val="261126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r>
              <a:rPr lang="en-US" dirty="0">
                <a:latin typeface="Verdana" panose="020B0604030504040204" pitchFamily="34" charset="0"/>
                <a:ea typeface="Verdana" panose="020B0604030504040204" pitchFamily="34" charset="0"/>
              </a:rPr>
              <a:t>Acts 16:30-33	</a:t>
            </a:r>
            <a:r>
              <a:rPr lang="en-US" b="0" i="0" dirty="0">
                <a:solidFill>
                  <a:srgbClr val="000000"/>
                </a:solidFill>
                <a:effectLst/>
                <a:latin typeface="Verdana" panose="020B0604030504040204" pitchFamily="34" charset="0"/>
                <a:ea typeface="Verdana" panose="020B0604030504040204" pitchFamily="34" charset="0"/>
              </a:rPr>
              <a:t>and after he brought them out, he said, “Sirs, what must I do to be saved?” </a:t>
            </a:r>
            <a:r>
              <a:rPr lang="en-US" b="1" i="0" baseline="30000" dirty="0">
                <a:solidFill>
                  <a:srgbClr val="000000"/>
                </a:solidFill>
                <a:effectLst/>
                <a:latin typeface="Verdana" panose="020B0604030504040204" pitchFamily="34" charset="0"/>
                <a:ea typeface="Verdana" panose="020B0604030504040204" pitchFamily="34" charset="0"/>
              </a:rPr>
              <a:t>31 </a:t>
            </a:r>
            <a:r>
              <a:rPr lang="en-US" b="0" i="0" dirty="0">
                <a:solidFill>
                  <a:srgbClr val="000000"/>
                </a:solidFill>
                <a:effectLst/>
                <a:latin typeface="Verdana" panose="020B0604030504040204" pitchFamily="34" charset="0"/>
                <a:ea typeface="Verdana" panose="020B0604030504040204" pitchFamily="34" charset="0"/>
              </a:rPr>
              <a:t>They said, “Believe in the Lord Jesus, and you will be saved, you and your household.” </a:t>
            </a:r>
            <a:r>
              <a:rPr lang="en-US" b="1" i="0" baseline="30000" dirty="0">
                <a:solidFill>
                  <a:srgbClr val="000000"/>
                </a:solidFill>
                <a:effectLst/>
                <a:latin typeface="Verdana" panose="020B0604030504040204" pitchFamily="34" charset="0"/>
                <a:ea typeface="Verdana" panose="020B0604030504040204" pitchFamily="34" charset="0"/>
              </a:rPr>
              <a:t>32 </a:t>
            </a:r>
            <a:r>
              <a:rPr lang="en-US" b="0" i="0" dirty="0">
                <a:solidFill>
                  <a:srgbClr val="000000"/>
                </a:solidFill>
                <a:effectLst/>
                <a:latin typeface="Verdana" panose="020B0604030504040204" pitchFamily="34" charset="0"/>
                <a:ea typeface="Verdana" panose="020B0604030504040204" pitchFamily="34" charset="0"/>
              </a:rPr>
              <a:t>And they spoke the word of the Lord to him together with all who were in his house. </a:t>
            </a:r>
            <a:r>
              <a:rPr lang="en-US" b="1" i="0" baseline="30000" dirty="0">
                <a:solidFill>
                  <a:srgbClr val="000000"/>
                </a:solidFill>
                <a:effectLst/>
                <a:latin typeface="Verdana" panose="020B0604030504040204" pitchFamily="34" charset="0"/>
                <a:ea typeface="Verdana" panose="020B0604030504040204" pitchFamily="34" charset="0"/>
              </a:rPr>
              <a:t>33 </a:t>
            </a:r>
            <a:r>
              <a:rPr lang="en-US" b="0" i="0" dirty="0">
                <a:solidFill>
                  <a:srgbClr val="000000"/>
                </a:solidFill>
                <a:effectLst/>
                <a:latin typeface="Verdana" panose="020B0604030504040204" pitchFamily="34" charset="0"/>
                <a:ea typeface="Verdana" panose="020B0604030504040204" pitchFamily="34" charset="0"/>
              </a:rPr>
              <a:t>And he took them that </a:t>
            </a:r>
            <a:r>
              <a:rPr lang="en-US" b="0" i="1" dirty="0">
                <a:solidFill>
                  <a:srgbClr val="000000"/>
                </a:solidFill>
                <a:effectLst/>
                <a:latin typeface="Verdana" panose="020B0604030504040204" pitchFamily="34" charset="0"/>
                <a:ea typeface="Verdana" panose="020B0604030504040204" pitchFamily="34" charset="0"/>
              </a:rPr>
              <a:t>very</a:t>
            </a:r>
            <a:r>
              <a:rPr lang="en-US" b="0" i="0" dirty="0">
                <a:solidFill>
                  <a:srgbClr val="000000"/>
                </a:solidFill>
                <a:effectLst/>
                <a:latin typeface="Verdana" panose="020B0604030504040204" pitchFamily="34" charset="0"/>
                <a:ea typeface="Verdana" panose="020B0604030504040204" pitchFamily="34" charset="0"/>
              </a:rPr>
              <a:t> hour of the night and washed their wounds, and immediately he was baptized, he and all his </a:t>
            </a:r>
            <a:r>
              <a:rPr lang="en-US" b="0" i="1" dirty="0">
                <a:solidFill>
                  <a:srgbClr val="000000"/>
                </a:solidFill>
                <a:effectLst/>
                <a:latin typeface="Verdana" panose="020B0604030504040204" pitchFamily="34" charset="0"/>
                <a:ea typeface="Verdana" panose="020B0604030504040204" pitchFamily="34" charset="0"/>
              </a:rPr>
              <a:t>household</a:t>
            </a:r>
            <a:r>
              <a:rPr lang="en-US" b="0" i="0" dirty="0">
                <a:solidFill>
                  <a:srgbClr val="000000"/>
                </a:solidFill>
                <a:effectLst/>
                <a:latin typeface="Verdana" panose="020B0604030504040204" pitchFamily="34" charset="0"/>
                <a:ea typeface="Verdana" panose="020B0604030504040204" pitchFamily="34" charset="0"/>
              </a:rPr>
              <a:t>. </a:t>
            </a:r>
          </a:p>
          <a:p>
            <a:pPr algn="l"/>
            <a:endParaRPr lang="en-US" b="0" i="0" dirty="0">
              <a:solidFill>
                <a:srgbClr val="000000"/>
              </a:solidFill>
              <a:effectLst/>
              <a:latin typeface="Verdana" panose="020B0604030504040204" pitchFamily="34" charset="0"/>
              <a:ea typeface="Verdana" panose="020B0604030504040204" pitchFamily="34" charset="0"/>
            </a:endParaRPr>
          </a:p>
          <a:p>
            <a:pPr algn="l"/>
            <a:r>
              <a:rPr lang="en-US" b="0" i="0" dirty="0">
                <a:solidFill>
                  <a:srgbClr val="000000"/>
                </a:solidFill>
                <a:effectLst/>
                <a:latin typeface="Verdana" panose="020B0604030504040204" pitchFamily="34" charset="0"/>
                <a:ea typeface="Verdana" panose="020B0604030504040204" pitchFamily="34" charset="0"/>
              </a:rPr>
              <a:t>Acts 2:38 	Peter </a:t>
            </a:r>
            <a:r>
              <a:rPr lang="en-US" b="0" i="1" dirty="0">
                <a:solidFill>
                  <a:srgbClr val="000000"/>
                </a:solidFill>
                <a:effectLst/>
                <a:latin typeface="Verdana" panose="020B0604030504040204" pitchFamily="34" charset="0"/>
                <a:ea typeface="Verdana" panose="020B0604030504040204" pitchFamily="34" charset="0"/>
              </a:rPr>
              <a:t>said</a:t>
            </a:r>
            <a:r>
              <a:rPr lang="en-US" b="0" i="0" dirty="0">
                <a:solidFill>
                  <a:srgbClr val="000000"/>
                </a:solidFill>
                <a:effectLst/>
                <a:latin typeface="Verdana" panose="020B0604030504040204" pitchFamily="34" charset="0"/>
                <a:ea typeface="Verdana" panose="020B0604030504040204" pitchFamily="34" charset="0"/>
              </a:rPr>
              <a:t> to them, “Repent, and each of you be baptized in the name of Jesus Christ for the forgiveness of your sins; and you will receive the gift of the Holy Spirit. </a:t>
            </a:r>
          </a:p>
          <a:p>
            <a:pPr algn="l"/>
            <a:endParaRPr lang="en-US" b="0" i="0" dirty="0">
              <a:solidFill>
                <a:srgbClr val="000000"/>
              </a:solidFill>
              <a:effectLst/>
              <a:latin typeface="Verdana" panose="020B0604030504040204" pitchFamily="34" charset="0"/>
              <a:ea typeface="Verdana" panose="020B0604030504040204" pitchFamily="34" charset="0"/>
            </a:endParaRPr>
          </a:p>
          <a:p>
            <a:pPr algn="l"/>
            <a:r>
              <a:rPr lang="en-US" b="0" i="0" dirty="0">
                <a:solidFill>
                  <a:srgbClr val="000000"/>
                </a:solidFill>
                <a:effectLst/>
                <a:latin typeface="Verdana" panose="020B0604030504040204" pitchFamily="34" charset="0"/>
                <a:ea typeface="Verdana" panose="020B0604030504040204" pitchFamily="34" charset="0"/>
              </a:rPr>
              <a:t>Acts 22:16	Now why do you delay? Get up and be baptized, and wash away your sins, calling on His name.’</a:t>
            </a:r>
          </a:p>
          <a:p>
            <a:pPr algn="l"/>
            <a:endParaRPr lang="en-US" b="0" i="0" dirty="0">
              <a:solidFill>
                <a:srgbClr val="000000"/>
              </a:solidFill>
              <a:effectLst/>
              <a:latin typeface="Verdana" panose="020B0604030504040204" pitchFamily="34" charset="0"/>
              <a:ea typeface="Verdana" panose="020B0604030504040204" pitchFamily="34" charset="0"/>
            </a:endParaRPr>
          </a:p>
          <a:p>
            <a:pPr algn="l"/>
            <a:r>
              <a:rPr lang="en-US" b="0" i="0" dirty="0">
                <a:solidFill>
                  <a:srgbClr val="000000"/>
                </a:solidFill>
                <a:effectLst/>
                <a:latin typeface="Verdana" panose="020B0604030504040204" pitchFamily="34" charset="0"/>
                <a:ea typeface="Verdana" panose="020B0604030504040204" pitchFamily="34" charset="0"/>
              </a:rPr>
              <a:t>Luke 12:39-40	“But be sure of this, that if the head of the house had known at what hour the thief was coming, he would not have allowed his house to be broken into. </a:t>
            </a:r>
            <a:r>
              <a:rPr lang="en-US" b="1" i="0" baseline="30000" dirty="0">
                <a:solidFill>
                  <a:srgbClr val="000000"/>
                </a:solidFill>
                <a:effectLst/>
                <a:latin typeface="Verdana" panose="020B0604030504040204" pitchFamily="34" charset="0"/>
                <a:ea typeface="Verdana" panose="020B0604030504040204" pitchFamily="34" charset="0"/>
              </a:rPr>
              <a:t>40 </a:t>
            </a:r>
            <a:r>
              <a:rPr lang="en-US" b="0" i="0" dirty="0">
                <a:solidFill>
                  <a:srgbClr val="000000"/>
                </a:solidFill>
                <a:effectLst/>
                <a:latin typeface="Verdana" panose="020B0604030504040204" pitchFamily="34" charset="0"/>
                <a:ea typeface="Verdana" panose="020B0604030504040204" pitchFamily="34" charset="0"/>
              </a:rPr>
              <a:t>You too, be ready; for the Son of Man is coming at an hour that you do not expect.”</a:t>
            </a:r>
          </a:p>
          <a:p>
            <a:pPr algn="l"/>
            <a:endParaRPr lang="en-US" b="0" i="0" dirty="0">
              <a:solidFill>
                <a:srgbClr val="000000"/>
              </a:solidFill>
              <a:effectLst/>
              <a:latin typeface="Verdana" panose="020B0604030504040204" pitchFamily="34" charset="0"/>
              <a:ea typeface="Verdana" panose="020B0604030504040204" pitchFamily="34" charset="0"/>
            </a:endParaRPr>
          </a:p>
          <a:p>
            <a:pPr algn="l"/>
            <a:r>
              <a:rPr lang="en-US" b="0" i="0" dirty="0">
                <a:solidFill>
                  <a:srgbClr val="000000"/>
                </a:solidFill>
                <a:effectLst/>
                <a:latin typeface="Verdana" panose="020B0604030504040204" pitchFamily="34" charset="0"/>
                <a:ea typeface="Verdana" panose="020B0604030504040204" pitchFamily="34" charset="0"/>
              </a:rPr>
              <a:t>1 Thessalonians 5:1-3	Now as to the times and the epochs, brethren, you have no need of anything to be written to you. </a:t>
            </a:r>
            <a:r>
              <a:rPr lang="en-US" b="1" i="0" baseline="30000" dirty="0">
                <a:solidFill>
                  <a:srgbClr val="000000"/>
                </a:solidFill>
                <a:effectLst/>
                <a:latin typeface="Verdana" panose="020B0604030504040204" pitchFamily="34" charset="0"/>
                <a:ea typeface="Verdana" panose="020B0604030504040204" pitchFamily="34" charset="0"/>
              </a:rPr>
              <a:t>2 </a:t>
            </a:r>
            <a:r>
              <a:rPr lang="en-US" b="0" i="0" dirty="0">
                <a:solidFill>
                  <a:srgbClr val="000000"/>
                </a:solidFill>
                <a:effectLst/>
                <a:latin typeface="Verdana" panose="020B0604030504040204" pitchFamily="34" charset="0"/>
                <a:ea typeface="Verdana" panose="020B0604030504040204" pitchFamily="34" charset="0"/>
              </a:rPr>
              <a:t>For you yourselves know full well that the day of the Lord will come just like a thief in the night. </a:t>
            </a:r>
            <a:r>
              <a:rPr lang="en-US" b="1" i="0" baseline="30000" dirty="0">
                <a:solidFill>
                  <a:srgbClr val="000000"/>
                </a:solidFill>
                <a:effectLst/>
                <a:latin typeface="Verdana" panose="020B0604030504040204" pitchFamily="34" charset="0"/>
                <a:ea typeface="Verdana" panose="020B0604030504040204" pitchFamily="34" charset="0"/>
              </a:rPr>
              <a:t>3 </a:t>
            </a:r>
            <a:r>
              <a:rPr lang="en-US" b="0" i="0" dirty="0">
                <a:solidFill>
                  <a:srgbClr val="000000"/>
                </a:solidFill>
                <a:effectLst/>
                <a:latin typeface="Verdana" panose="020B0604030504040204" pitchFamily="34" charset="0"/>
                <a:ea typeface="Verdana" panose="020B0604030504040204" pitchFamily="34" charset="0"/>
              </a:rPr>
              <a:t>While they are saying, “Peace and safety!” then destruction will come upon them suddenly like labor pains upon a woman with child, and they will not escape. </a:t>
            </a:r>
            <a:endParaRPr lang="en-US" dirty="0">
              <a:latin typeface="Verdana" panose="020B0604030504040204" pitchFamily="34" charset="0"/>
              <a:ea typeface="Verdana" panose="020B0604030504040204" pitchFamily="34" charset="0"/>
            </a:endParaRP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23</a:t>
            </a:fld>
            <a:endParaRPr lang="en-US" altLang="en-US"/>
          </a:p>
        </p:txBody>
      </p:sp>
    </p:spTree>
    <p:extLst>
      <p:ext uri="{BB962C8B-B14F-4D97-AF65-F5344CB8AC3E}">
        <p14:creationId xmlns:p14="http://schemas.microsoft.com/office/powerpoint/2010/main" val="3005243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ea typeface="Verdana" panose="020B0604030504040204" pitchFamily="34" charset="0"/>
              </a:rPr>
              <a:t>1 Corinthians 15:33-34	Do not be deceived: “Bad company corrupts good morals. Become sober-minded as you ought, and stop sinning; for some have no knowledge of God. I speak </a:t>
            </a:r>
            <a:r>
              <a:rPr lang="en-US" b="0" i="1" dirty="0">
                <a:solidFill>
                  <a:srgbClr val="000000"/>
                </a:solidFill>
                <a:effectLst/>
                <a:latin typeface="Verdana" panose="020B0604030504040204" pitchFamily="34" charset="0"/>
                <a:ea typeface="Verdana" panose="020B0604030504040204" pitchFamily="34" charset="0"/>
              </a:rPr>
              <a:t>this</a:t>
            </a:r>
            <a:r>
              <a:rPr lang="en-US" b="0" i="0" dirty="0">
                <a:solidFill>
                  <a:srgbClr val="000000"/>
                </a:solidFill>
                <a:effectLst/>
                <a:latin typeface="Verdana" panose="020B0604030504040204" pitchFamily="34" charset="0"/>
                <a:ea typeface="Verdana" panose="020B0604030504040204" pitchFamily="34" charset="0"/>
              </a:rPr>
              <a:t> to your shame.”</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Proverbs 14:12.16:25	There is a way </a:t>
            </a:r>
            <a:r>
              <a:rPr lang="en-US" b="0" i="1" dirty="0">
                <a:solidFill>
                  <a:srgbClr val="000000"/>
                </a:solidFill>
                <a:effectLst/>
                <a:latin typeface="Verdana" panose="020B0604030504040204" pitchFamily="34" charset="0"/>
                <a:ea typeface="Verdana" panose="020B0604030504040204" pitchFamily="34" charset="0"/>
              </a:rPr>
              <a:t>which seems</a:t>
            </a:r>
            <a:r>
              <a:rPr lang="en-US" b="0" i="0" dirty="0">
                <a:solidFill>
                  <a:srgbClr val="000000"/>
                </a:solidFill>
                <a:effectLst/>
                <a:latin typeface="Verdana" panose="020B0604030504040204" pitchFamily="34" charset="0"/>
                <a:ea typeface="Verdana" panose="020B0604030504040204" pitchFamily="34" charset="0"/>
              </a:rPr>
              <a:t> right to a man, But its end is the way of death.</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Proverbs 3:5-6		Trust in the </a:t>
            </a:r>
            <a:r>
              <a:rPr lang="en-US" b="0" i="0" cap="small" dirty="0">
                <a:solidFill>
                  <a:srgbClr val="000000"/>
                </a:solidFill>
                <a:effectLst/>
                <a:latin typeface="Verdana" panose="020B0604030504040204" pitchFamily="34" charset="0"/>
                <a:ea typeface="Verdana" panose="020B0604030504040204" pitchFamily="34" charset="0"/>
              </a:rPr>
              <a:t>Lord</a:t>
            </a:r>
            <a:r>
              <a:rPr lang="en-US" b="0" i="0" dirty="0">
                <a:solidFill>
                  <a:srgbClr val="000000"/>
                </a:solidFill>
                <a:effectLst/>
                <a:latin typeface="Verdana" panose="020B0604030504040204" pitchFamily="34" charset="0"/>
                <a:ea typeface="Verdana" panose="020B0604030504040204" pitchFamily="34" charset="0"/>
              </a:rPr>
              <a:t> with all your heart And do not lean on your own understanding. </a:t>
            </a:r>
            <a:r>
              <a:rPr lang="en-US" b="1" i="0" baseline="30000" dirty="0">
                <a:solidFill>
                  <a:srgbClr val="000000"/>
                </a:solidFill>
                <a:effectLst/>
                <a:latin typeface="Verdana" panose="020B0604030504040204" pitchFamily="34" charset="0"/>
                <a:ea typeface="Verdana" panose="020B0604030504040204" pitchFamily="34" charset="0"/>
              </a:rPr>
              <a:t>6 </a:t>
            </a:r>
            <a:r>
              <a:rPr lang="en-US" b="0" i="0" dirty="0">
                <a:solidFill>
                  <a:srgbClr val="000000"/>
                </a:solidFill>
                <a:effectLst/>
                <a:latin typeface="Verdana" panose="020B0604030504040204" pitchFamily="34" charset="0"/>
                <a:ea typeface="Verdana" panose="020B0604030504040204" pitchFamily="34" charset="0"/>
              </a:rPr>
              <a:t>In all your ways acknowledge Him, And He will make your paths straight.</a:t>
            </a:r>
            <a:endParaRPr lang="en-US" dirty="0">
              <a:latin typeface="Verdana" panose="020B0604030504040204" pitchFamily="34" charset="0"/>
              <a:ea typeface="Verdana" panose="020B0604030504040204" pitchFamily="34" charset="0"/>
            </a:endParaRP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26</a:t>
            </a:fld>
            <a:endParaRPr lang="en-US" altLang="en-US"/>
          </a:p>
        </p:txBody>
      </p:sp>
    </p:spTree>
    <p:extLst>
      <p:ext uri="{BB962C8B-B14F-4D97-AF65-F5344CB8AC3E}">
        <p14:creationId xmlns:p14="http://schemas.microsoft.com/office/powerpoint/2010/main" val="3101445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ea typeface="Verdana" panose="020B0604030504040204" pitchFamily="34" charset="0"/>
              </a:rPr>
              <a:t>2 Timothy 2:15	Be diligent to present yourself approved to God as a workman who does not need to be ashamed, accurately handling the word of truth.</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2 Timothy 3:16-17	All Scripture is inspired by God and profitable for teaching, for reproof, for correction, for training in righteousness; </a:t>
            </a:r>
            <a:r>
              <a:rPr lang="en-US" b="1" i="0" baseline="30000" dirty="0">
                <a:solidFill>
                  <a:srgbClr val="000000"/>
                </a:solidFill>
                <a:effectLst/>
                <a:latin typeface="Verdana" panose="020B0604030504040204" pitchFamily="34" charset="0"/>
                <a:ea typeface="Verdana" panose="020B0604030504040204" pitchFamily="34" charset="0"/>
              </a:rPr>
              <a:t>17 </a:t>
            </a:r>
            <a:r>
              <a:rPr lang="en-US" b="0" i="0" dirty="0">
                <a:solidFill>
                  <a:srgbClr val="000000"/>
                </a:solidFill>
                <a:effectLst/>
                <a:latin typeface="Verdana" panose="020B0604030504040204" pitchFamily="34" charset="0"/>
                <a:ea typeface="Verdana" panose="020B0604030504040204" pitchFamily="34" charset="0"/>
              </a:rPr>
              <a:t>so that the man of God may be adequate, equipped for every good work.</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Romans 1:16-17	For I am not ashamed of the gospel, for it is the power of God for salvation to everyone who believes, to the Jew first and also to the Greek. </a:t>
            </a:r>
            <a:r>
              <a:rPr lang="en-US" b="1" i="0" baseline="30000" dirty="0">
                <a:solidFill>
                  <a:srgbClr val="000000"/>
                </a:solidFill>
                <a:effectLst/>
                <a:latin typeface="Verdana" panose="020B0604030504040204" pitchFamily="34" charset="0"/>
                <a:ea typeface="Verdana" panose="020B0604030504040204" pitchFamily="34" charset="0"/>
              </a:rPr>
              <a:t>17 </a:t>
            </a:r>
            <a:r>
              <a:rPr lang="en-US" b="0" i="0" dirty="0">
                <a:solidFill>
                  <a:srgbClr val="000000"/>
                </a:solidFill>
                <a:effectLst/>
                <a:latin typeface="Verdana" panose="020B0604030504040204" pitchFamily="34" charset="0"/>
                <a:ea typeface="Verdana" panose="020B0604030504040204" pitchFamily="34" charset="0"/>
              </a:rPr>
              <a:t>For in it </a:t>
            </a:r>
            <a:r>
              <a:rPr lang="en-US" b="0" i="1" dirty="0">
                <a:solidFill>
                  <a:srgbClr val="000000"/>
                </a:solidFill>
                <a:effectLst/>
                <a:latin typeface="Verdana" panose="020B0604030504040204" pitchFamily="34" charset="0"/>
                <a:ea typeface="Verdana" panose="020B0604030504040204" pitchFamily="34" charset="0"/>
              </a:rPr>
              <a:t>the</a:t>
            </a:r>
            <a:r>
              <a:rPr lang="en-US" b="0" i="0" dirty="0">
                <a:solidFill>
                  <a:srgbClr val="000000"/>
                </a:solidFill>
                <a:effectLst/>
                <a:latin typeface="Verdana" panose="020B0604030504040204" pitchFamily="34" charset="0"/>
                <a:ea typeface="Verdana" panose="020B0604030504040204" pitchFamily="34" charset="0"/>
              </a:rPr>
              <a:t> righteousness of God is revealed from faith to faith; as it is written, “</a:t>
            </a:r>
            <a:r>
              <a:rPr lang="en-US" b="0" i="0" cap="small" dirty="0">
                <a:solidFill>
                  <a:srgbClr val="000000"/>
                </a:solidFill>
                <a:effectLst/>
                <a:latin typeface="Verdana" panose="020B0604030504040204" pitchFamily="34" charset="0"/>
                <a:ea typeface="Verdana" panose="020B0604030504040204" pitchFamily="34" charset="0"/>
              </a:rPr>
              <a:t>But the righteous</a:t>
            </a:r>
            <a:r>
              <a:rPr lang="en-US" b="0" i="0" dirty="0">
                <a:solidFill>
                  <a:srgbClr val="000000"/>
                </a:solidFill>
                <a:effectLst/>
                <a:latin typeface="Verdana" panose="020B0604030504040204" pitchFamily="34" charset="0"/>
                <a:ea typeface="Verdana" panose="020B0604030504040204" pitchFamily="34" charset="0"/>
              </a:rPr>
              <a:t> </a:t>
            </a:r>
            <a:r>
              <a:rPr lang="en-US" b="0" i="1" dirty="0">
                <a:solidFill>
                  <a:srgbClr val="000000"/>
                </a:solidFill>
                <a:effectLst/>
                <a:latin typeface="Verdana" panose="020B0604030504040204" pitchFamily="34" charset="0"/>
                <a:ea typeface="Verdana" panose="020B0604030504040204" pitchFamily="34" charset="0"/>
              </a:rPr>
              <a:t>man</a:t>
            </a:r>
            <a:r>
              <a:rPr lang="en-US" b="0" i="0" dirty="0">
                <a:solidFill>
                  <a:srgbClr val="000000"/>
                </a:solidFill>
                <a:effectLst/>
                <a:latin typeface="Verdana" panose="020B0604030504040204" pitchFamily="34" charset="0"/>
                <a:ea typeface="Verdana" panose="020B0604030504040204" pitchFamily="34" charset="0"/>
              </a:rPr>
              <a:t> </a:t>
            </a:r>
            <a:r>
              <a:rPr lang="en-US" b="0" i="0" cap="small" dirty="0">
                <a:solidFill>
                  <a:srgbClr val="000000"/>
                </a:solidFill>
                <a:effectLst/>
                <a:latin typeface="Verdana" panose="020B0604030504040204" pitchFamily="34" charset="0"/>
                <a:ea typeface="Verdana" panose="020B0604030504040204" pitchFamily="34" charset="0"/>
              </a:rPr>
              <a:t>shall live by faith</a:t>
            </a:r>
            <a:r>
              <a:rPr lang="en-US" b="0" i="0" dirty="0">
                <a:solidFill>
                  <a:srgbClr val="000000"/>
                </a:solidFill>
                <a:effectLst/>
                <a:latin typeface="Verdana" panose="020B0604030504040204" pitchFamily="34" charset="0"/>
                <a:ea typeface="Verdana" panose="020B0604030504040204" pitchFamily="34" charset="0"/>
              </a:rPr>
              <a:t>.”</a:t>
            </a:r>
            <a:endParaRPr lang="en-US" dirty="0">
              <a:latin typeface="Verdana" panose="020B0604030504040204" pitchFamily="34" charset="0"/>
              <a:ea typeface="Verdana" panose="020B0604030504040204" pitchFamily="34" charset="0"/>
            </a:endParaRP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27</a:t>
            </a:fld>
            <a:endParaRPr lang="en-US" altLang="en-US"/>
          </a:p>
        </p:txBody>
      </p:sp>
    </p:spTree>
    <p:extLst>
      <p:ext uri="{BB962C8B-B14F-4D97-AF65-F5344CB8AC3E}">
        <p14:creationId xmlns:p14="http://schemas.microsoft.com/office/powerpoint/2010/main" val="619778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28</a:t>
            </a:fld>
            <a:endParaRPr lang="en-US" altLang="en-US"/>
          </a:p>
        </p:txBody>
      </p:sp>
    </p:spTree>
    <p:extLst>
      <p:ext uri="{BB962C8B-B14F-4D97-AF65-F5344CB8AC3E}">
        <p14:creationId xmlns:p14="http://schemas.microsoft.com/office/powerpoint/2010/main" val="3629454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rPr>
              <a:t>Romans 3:23	</a:t>
            </a:r>
            <a:r>
              <a:rPr lang="en-US" b="0" i="0" dirty="0">
                <a:solidFill>
                  <a:srgbClr val="000000"/>
                </a:solidFill>
                <a:effectLst/>
                <a:latin typeface="Verdana" panose="020B0604030504040204" pitchFamily="34" charset="0"/>
                <a:ea typeface="Verdana" panose="020B0604030504040204" pitchFamily="34" charset="0"/>
              </a:rPr>
              <a:t>for all have sinned and fall short of the glory of God, </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John 3:16 (NKJV) 	For God so loved the world that He gave His only begotten Son, that whoever believes in Him should not perish but have everlasting life.</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Luke 13:3	I tell you, no, but unless you </a:t>
            </a:r>
            <a:r>
              <a:rPr lang="en-US" b="1" i="0" dirty="0">
                <a:solidFill>
                  <a:srgbClr val="000000"/>
                </a:solidFill>
                <a:effectLst/>
                <a:latin typeface="Verdana" panose="020B0604030504040204" pitchFamily="34" charset="0"/>
                <a:ea typeface="Verdana" panose="020B0604030504040204" pitchFamily="34" charset="0"/>
              </a:rPr>
              <a:t>repent</a:t>
            </a:r>
            <a:r>
              <a:rPr lang="en-US" b="0" i="0" dirty="0">
                <a:solidFill>
                  <a:srgbClr val="000000"/>
                </a:solidFill>
                <a:effectLst/>
                <a:latin typeface="Verdana" panose="020B0604030504040204" pitchFamily="34" charset="0"/>
                <a:ea typeface="Verdana" panose="020B0604030504040204" pitchFamily="34" charset="0"/>
              </a:rPr>
              <a:t>, you will all likewise perish.</a:t>
            </a:r>
          </a:p>
          <a:p>
            <a:endParaRPr lang="en-US" b="0" i="0" dirty="0">
              <a:solidFill>
                <a:srgbClr val="000000"/>
              </a:solidFill>
              <a:effectLst/>
              <a:latin typeface="Verdana" panose="020B0604030504040204" pitchFamily="34" charset="0"/>
              <a:ea typeface="Verdana" panose="020B0604030504040204" pitchFamily="34" charset="0"/>
            </a:endParaRPr>
          </a:p>
          <a:p>
            <a:endParaRPr lang="en-US" dirty="0"/>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29</a:t>
            </a:fld>
            <a:endParaRPr lang="en-US" altLang="en-US"/>
          </a:p>
        </p:txBody>
      </p:sp>
    </p:spTree>
    <p:extLst>
      <p:ext uri="{BB962C8B-B14F-4D97-AF65-F5344CB8AC3E}">
        <p14:creationId xmlns:p14="http://schemas.microsoft.com/office/powerpoint/2010/main" val="203397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BC28C-CD68-BBD0-F8B5-D9503B72E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549AC-E494-61D5-69B7-0BC97E4F1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AEE30-64D2-9DEC-709E-3F1C18D1ECFB}"/>
              </a:ext>
            </a:extLst>
          </p:cNvPr>
          <p:cNvSpPr>
            <a:spLocks noGrp="1"/>
          </p:cNvSpPr>
          <p:nvPr>
            <p:ph type="body" idx="1"/>
          </p:nvPr>
        </p:nvSpPr>
        <p:spPr/>
        <p:txBody>
          <a:bodyPr/>
          <a:lstStyle/>
          <a:p>
            <a:r>
              <a:rPr lang="en-US" dirty="0">
                <a:latin typeface="Verdana" panose="020B0604030504040204" pitchFamily="34" charset="0"/>
                <a:ea typeface="Verdana" panose="020B0604030504040204" pitchFamily="34" charset="0"/>
              </a:rPr>
              <a:t>Romans 10:9	</a:t>
            </a:r>
            <a:r>
              <a:rPr lang="en-US" b="0" i="0" dirty="0">
                <a:solidFill>
                  <a:srgbClr val="000000"/>
                </a:solidFill>
                <a:effectLst/>
                <a:latin typeface="Verdana" panose="020B0604030504040204" pitchFamily="34" charset="0"/>
                <a:ea typeface="Verdana" panose="020B0604030504040204" pitchFamily="34" charset="0"/>
              </a:rPr>
              <a:t>that if you confess with your mouth Jesus </a:t>
            </a:r>
            <a:r>
              <a:rPr lang="en-US" b="0" i="1" dirty="0">
                <a:solidFill>
                  <a:srgbClr val="000000"/>
                </a:solidFill>
                <a:effectLst/>
                <a:latin typeface="Verdana" panose="020B0604030504040204" pitchFamily="34" charset="0"/>
                <a:ea typeface="Verdana" panose="020B0604030504040204" pitchFamily="34" charset="0"/>
              </a:rPr>
              <a:t>as</a:t>
            </a:r>
            <a:r>
              <a:rPr lang="en-US" b="0" i="0" dirty="0">
                <a:solidFill>
                  <a:srgbClr val="000000"/>
                </a:solidFill>
                <a:effectLst/>
                <a:latin typeface="Verdana" panose="020B0604030504040204" pitchFamily="34" charset="0"/>
                <a:ea typeface="Verdana" panose="020B0604030504040204" pitchFamily="34" charset="0"/>
              </a:rPr>
              <a:t> Lord, and believe in your heart that God raised Him from the dead, you will be saved;</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Acts 2:38	Peter </a:t>
            </a:r>
            <a:r>
              <a:rPr lang="en-US" b="0" i="1" dirty="0">
                <a:solidFill>
                  <a:srgbClr val="000000"/>
                </a:solidFill>
                <a:effectLst/>
                <a:latin typeface="Verdana" panose="020B0604030504040204" pitchFamily="34" charset="0"/>
                <a:ea typeface="Verdana" panose="020B0604030504040204" pitchFamily="34" charset="0"/>
              </a:rPr>
              <a:t>said</a:t>
            </a:r>
            <a:r>
              <a:rPr lang="en-US" b="0" i="0" dirty="0">
                <a:solidFill>
                  <a:srgbClr val="000000"/>
                </a:solidFill>
                <a:effectLst/>
                <a:latin typeface="Verdana" panose="020B0604030504040204" pitchFamily="34" charset="0"/>
                <a:ea typeface="Verdana" panose="020B0604030504040204" pitchFamily="34" charset="0"/>
              </a:rPr>
              <a:t> to them, “Repent, and each of you be baptized in the name of Jesus Christ for the forgiveness of your sins; and you will receive the gift of the Holy Spirit. </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Matthew 7:21-23	“Not everyone who says to Me, ‘Lord, Lord,’ will enter the kingdom of heaven, but he who does the will of My Father who is in heaven </a:t>
            </a:r>
            <a:r>
              <a:rPr lang="en-US" b="0" i="1" dirty="0">
                <a:solidFill>
                  <a:srgbClr val="000000"/>
                </a:solidFill>
                <a:effectLst/>
                <a:latin typeface="Verdana" panose="020B0604030504040204" pitchFamily="34" charset="0"/>
                <a:ea typeface="Verdana" panose="020B0604030504040204" pitchFamily="34" charset="0"/>
              </a:rPr>
              <a:t>will enter</a:t>
            </a:r>
            <a:r>
              <a:rPr lang="en-US" b="0" i="0" dirty="0">
                <a:solidFill>
                  <a:srgbClr val="000000"/>
                </a:solidFill>
                <a:effectLst/>
                <a:latin typeface="Verdana" panose="020B0604030504040204" pitchFamily="34" charset="0"/>
                <a:ea typeface="Verdana" panose="020B0604030504040204" pitchFamily="34" charset="0"/>
              </a:rPr>
              <a:t>. </a:t>
            </a:r>
            <a:r>
              <a:rPr lang="en-US" b="1" i="0" baseline="30000" dirty="0">
                <a:solidFill>
                  <a:srgbClr val="000000"/>
                </a:solidFill>
                <a:effectLst/>
                <a:latin typeface="Verdana" panose="020B0604030504040204" pitchFamily="34" charset="0"/>
                <a:ea typeface="Verdana" panose="020B0604030504040204" pitchFamily="34" charset="0"/>
              </a:rPr>
              <a:t>22 </a:t>
            </a:r>
            <a:r>
              <a:rPr lang="en-US" b="0" i="0" dirty="0">
                <a:solidFill>
                  <a:srgbClr val="000000"/>
                </a:solidFill>
                <a:effectLst/>
                <a:latin typeface="Verdana" panose="020B0604030504040204" pitchFamily="34" charset="0"/>
                <a:ea typeface="Verdana" panose="020B0604030504040204" pitchFamily="34" charset="0"/>
              </a:rPr>
              <a:t>Many will say to Me on that day, ‘Lord, Lord, did we not prophesy in Your name, and in Your name cast out demons, and in Your name perform many miracles?’ </a:t>
            </a:r>
            <a:r>
              <a:rPr lang="en-US" b="1" i="0" baseline="30000" dirty="0">
                <a:solidFill>
                  <a:srgbClr val="000000"/>
                </a:solidFill>
                <a:effectLst/>
                <a:latin typeface="Verdana" panose="020B0604030504040204" pitchFamily="34" charset="0"/>
                <a:ea typeface="Verdana" panose="020B0604030504040204" pitchFamily="34" charset="0"/>
              </a:rPr>
              <a:t>23 </a:t>
            </a:r>
            <a:r>
              <a:rPr lang="en-US" b="0" i="0" dirty="0">
                <a:solidFill>
                  <a:srgbClr val="000000"/>
                </a:solidFill>
                <a:effectLst/>
                <a:latin typeface="Verdana" panose="020B0604030504040204" pitchFamily="34" charset="0"/>
                <a:ea typeface="Verdana" panose="020B0604030504040204" pitchFamily="34" charset="0"/>
              </a:rPr>
              <a:t>And then I will declare to them, ‘I never knew you; </a:t>
            </a:r>
            <a:r>
              <a:rPr lang="en-US" b="0" i="0" cap="small" dirty="0">
                <a:solidFill>
                  <a:srgbClr val="000000"/>
                </a:solidFill>
                <a:effectLst/>
                <a:latin typeface="Verdana" panose="020B0604030504040204" pitchFamily="34" charset="0"/>
                <a:ea typeface="Verdana" panose="020B0604030504040204" pitchFamily="34" charset="0"/>
              </a:rPr>
              <a:t>depart from Me, you who practice lawlessness</a:t>
            </a:r>
            <a:r>
              <a:rPr lang="en-US" b="0" i="0" dirty="0">
                <a:solidFill>
                  <a:srgbClr val="000000"/>
                </a:solidFill>
                <a:effectLst/>
                <a:latin typeface="Verdana" panose="020B0604030504040204" pitchFamily="34" charset="0"/>
                <a:ea typeface="Verdana" panose="020B0604030504040204" pitchFamily="34" charset="0"/>
              </a:rPr>
              <a:t>.’</a:t>
            </a:r>
          </a:p>
          <a:p>
            <a:endParaRPr lang="en-US" dirty="0"/>
          </a:p>
        </p:txBody>
      </p:sp>
      <p:sp>
        <p:nvSpPr>
          <p:cNvPr id="5" name="Date Placeholder 4">
            <a:extLst>
              <a:ext uri="{FF2B5EF4-FFF2-40B4-BE49-F238E27FC236}">
                <a16:creationId xmlns:a16="http://schemas.microsoft.com/office/drawing/2014/main" id="{188AF35E-2D6A-D760-49D0-1F8AB1BF40B1}"/>
              </a:ext>
            </a:extLst>
          </p:cNvPr>
          <p:cNvSpPr>
            <a:spLocks noGrp="1"/>
          </p:cNvSpPr>
          <p:nvPr>
            <p:ph type="dt" idx="1"/>
          </p:nvPr>
        </p:nvSpPr>
        <p:spPr/>
        <p:txBody>
          <a:bodyPr/>
          <a:lstStyle/>
          <a:p>
            <a:pPr>
              <a:defRPr/>
            </a:pPr>
            <a:r>
              <a:rPr lang="en-US"/>
              <a:t>12/1/2024 am</a:t>
            </a:r>
          </a:p>
        </p:txBody>
      </p:sp>
      <p:sp>
        <p:nvSpPr>
          <p:cNvPr id="6" name="Footer Placeholder 5">
            <a:extLst>
              <a:ext uri="{FF2B5EF4-FFF2-40B4-BE49-F238E27FC236}">
                <a16:creationId xmlns:a16="http://schemas.microsoft.com/office/drawing/2014/main" id="{C1779337-BBEA-F629-8F60-4D9C283CC2B2}"/>
              </a:ext>
            </a:extLst>
          </p:cNvPr>
          <p:cNvSpPr>
            <a:spLocks noGrp="1"/>
          </p:cNvSpPr>
          <p:nvPr>
            <p:ph type="ftr" sz="quarter" idx="4"/>
          </p:nvPr>
        </p:nvSpPr>
        <p:spPr/>
        <p:txBody>
          <a:bodyPr/>
          <a:lstStyle/>
          <a:p>
            <a:pPr>
              <a:defRPr/>
            </a:pPr>
            <a:r>
              <a:rPr lang="en-US"/>
              <a:t>Randy Childs</a:t>
            </a:r>
          </a:p>
        </p:txBody>
      </p:sp>
      <p:sp>
        <p:nvSpPr>
          <p:cNvPr id="7" name="Slide Number Placeholder 6">
            <a:extLst>
              <a:ext uri="{FF2B5EF4-FFF2-40B4-BE49-F238E27FC236}">
                <a16:creationId xmlns:a16="http://schemas.microsoft.com/office/drawing/2014/main" id="{9963B2AF-BE6B-6677-AEEA-669CA966009B}"/>
              </a:ext>
            </a:extLst>
          </p:cNvPr>
          <p:cNvSpPr>
            <a:spLocks noGrp="1"/>
          </p:cNvSpPr>
          <p:nvPr>
            <p:ph type="sldNum" sz="quarter" idx="5"/>
          </p:nvPr>
        </p:nvSpPr>
        <p:spPr/>
        <p:txBody>
          <a:bodyPr/>
          <a:lstStyle/>
          <a:p>
            <a:fld id="{10580459-A1F9-4035-BFEC-D4189BE623AE}" type="slidenum">
              <a:rPr lang="en-US" altLang="en-US" smtClean="0"/>
              <a:pPr/>
              <a:t>30</a:t>
            </a:fld>
            <a:endParaRPr lang="en-US" altLang="en-US"/>
          </a:p>
        </p:txBody>
      </p:sp>
    </p:spTree>
    <p:extLst>
      <p:ext uri="{BB962C8B-B14F-4D97-AF65-F5344CB8AC3E}">
        <p14:creationId xmlns:p14="http://schemas.microsoft.com/office/powerpoint/2010/main" val="148813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0" i="0" dirty="0">
                <a:solidFill>
                  <a:srgbClr val="000000"/>
                </a:solidFill>
                <a:effectLst/>
                <a:latin typeface="Verdana" panose="020B0604030504040204" pitchFamily="34" charset="0"/>
                <a:ea typeface="Verdana" panose="020B0604030504040204" pitchFamily="34" charset="0"/>
              </a:rPr>
              <a:t>Isaiah 1:1-3	The vision of Isaiah the son of </a:t>
            </a:r>
            <a:r>
              <a:rPr lang="en-US" b="0" i="0" dirty="0" err="1">
                <a:solidFill>
                  <a:srgbClr val="000000"/>
                </a:solidFill>
                <a:effectLst/>
                <a:latin typeface="Verdana" panose="020B0604030504040204" pitchFamily="34" charset="0"/>
                <a:ea typeface="Verdana" panose="020B0604030504040204" pitchFamily="34" charset="0"/>
              </a:rPr>
              <a:t>Amoz</a:t>
            </a:r>
            <a:r>
              <a:rPr lang="en-US" b="0" i="0" dirty="0">
                <a:solidFill>
                  <a:srgbClr val="000000"/>
                </a:solidFill>
                <a:effectLst/>
                <a:latin typeface="Verdana" panose="020B0604030504040204" pitchFamily="34" charset="0"/>
                <a:ea typeface="Verdana" panose="020B0604030504040204" pitchFamily="34" charset="0"/>
              </a:rPr>
              <a:t> concerning Judah and Jerusalem, which he saw during the reigns of Uzziah, Jotham, Ahaz </a:t>
            </a:r>
            <a:r>
              <a:rPr lang="en-US" b="0" i="1" dirty="0">
                <a:solidFill>
                  <a:srgbClr val="000000"/>
                </a:solidFill>
                <a:effectLst/>
                <a:latin typeface="Verdana" panose="020B0604030504040204" pitchFamily="34" charset="0"/>
                <a:ea typeface="Verdana" panose="020B0604030504040204" pitchFamily="34" charset="0"/>
              </a:rPr>
              <a:t>and</a:t>
            </a:r>
            <a:r>
              <a:rPr lang="en-US" b="0" i="0" dirty="0">
                <a:solidFill>
                  <a:srgbClr val="000000"/>
                </a:solidFill>
                <a:effectLst/>
                <a:latin typeface="Verdana" panose="020B0604030504040204" pitchFamily="34" charset="0"/>
                <a:ea typeface="Verdana" panose="020B0604030504040204" pitchFamily="34" charset="0"/>
              </a:rPr>
              <a:t> Hezekiah, kings of Judah. Listen, O heavens, and hear, O earth; For the </a:t>
            </a:r>
            <a:r>
              <a:rPr lang="en-US" b="0" i="0" cap="small" dirty="0">
                <a:solidFill>
                  <a:srgbClr val="000000"/>
                </a:solidFill>
                <a:effectLst/>
                <a:latin typeface="Verdana" panose="020B0604030504040204" pitchFamily="34" charset="0"/>
                <a:ea typeface="Verdana" panose="020B0604030504040204" pitchFamily="34" charset="0"/>
              </a:rPr>
              <a:t>Lord</a:t>
            </a:r>
            <a:r>
              <a:rPr lang="en-US" b="0" i="0" dirty="0">
                <a:solidFill>
                  <a:srgbClr val="000000"/>
                </a:solidFill>
                <a:effectLst/>
                <a:latin typeface="Verdana" panose="020B0604030504040204" pitchFamily="34" charset="0"/>
                <a:ea typeface="Verdana" panose="020B0604030504040204" pitchFamily="34" charset="0"/>
              </a:rPr>
              <a:t> speaks, “Sons I have reared and brought up, But they have revolted against Me. </a:t>
            </a:r>
            <a:r>
              <a:rPr lang="en-US" b="1" i="0" baseline="30000" dirty="0">
                <a:solidFill>
                  <a:srgbClr val="000000"/>
                </a:solidFill>
                <a:effectLst/>
                <a:latin typeface="Verdana" panose="020B0604030504040204" pitchFamily="34" charset="0"/>
                <a:ea typeface="Verdana" panose="020B0604030504040204" pitchFamily="34" charset="0"/>
              </a:rPr>
              <a:t>3 </a:t>
            </a:r>
            <a:r>
              <a:rPr lang="en-US" b="0" i="0" dirty="0">
                <a:solidFill>
                  <a:srgbClr val="000000"/>
                </a:solidFill>
                <a:effectLst/>
                <a:latin typeface="Verdana" panose="020B0604030504040204" pitchFamily="34" charset="0"/>
                <a:ea typeface="Verdana" panose="020B0604030504040204" pitchFamily="34" charset="0"/>
              </a:rPr>
              <a:t>“An ox knows its owner, And a donkey its master’s manger, </a:t>
            </a:r>
            <a:r>
              <a:rPr lang="en-US" b="0" i="1" dirty="0">
                <a:solidFill>
                  <a:srgbClr val="000000"/>
                </a:solidFill>
                <a:effectLst/>
                <a:latin typeface="Verdana" panose="020B0604030504040204" pitchFamily="34" charset="0"/>
                <a:ea typeface="Verdana" panose="020B0604030504040204" pitchFamily="34" charset="0"/>
              </a:rPr>
              <a:t>But</a:t>
            </a:r>
            <a:r>
              <a:rPr lang="en-US" b="0" i="0" dirty="0">
                <a:solidFill>
                  <a:srgbClr val="000000"/>
                </a:solidFill>
                <a:effectLst/>
                <a:latin typeface="Verdana" panose="020B0604030504040204" pitchFamily="34" charset="0"/>
                <a:ea typeface="Verdana" panose="020B0604030504040204" pitchFamily="34" charset="0"/>
              </a:rPr>
              <a:t> Israel does not know, My people do not understand.”</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Isaiah 1:16-17	“Wash yourselves, make yourselves clean; Remove the evil of your deeds from My sight. Cease to do evil, </a:t>
            </a:r>
            <a:r>
              <a:rPr lang="en-US" b="1" i="0" baseline="30000" dirty="0">
                <a:solidFill>
                  <a:srgbClr val="000000"/>
                </a:solidFill>
                <a:effectLst/>
                <a:latin typeface="Verdana" panose="020B0604030504040204" pitchFamily="34" charset="0"/>
                <a:ea typeface="Verdana" panose="020B0604030504040204" pitchFamily="34" charset="0"/>
              </a:rPr>
              <a:t>17 </a:t>
            </a:r>
            <a:r>
              <a:rPr lang="en-US" b="0" i="0" dirty="0">
                <a:solidFill>
                  <a:srgbClr val="000000"/>
                </a:solidFill>
                <a:effectLst/>
                <a:latin typeface="Verdana" panose="020B0604030504040204" pitchFamily="34" charset="0"/>
                <a:ea typeface="Verdana" panose="020B0604030504040204" pitchFamily="34" charset="0"/>
              </a:rPr>
              <a:t>Learn to do good; Seek justice, Reprove the ruthless, Defend the orphan, Plead for the widow. </a:t>
            </a:r>
          </a:p>
          <a:p>
            <a:endParaRPr lang="en-US" b="0" i="0" dirty="0">
              <a:solidFill>
                <a:srgbClr val="000000"/>
              </a:solidFill>
              <a:effectLst/>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Isaiah 10:5-6	</a:t>
            </a:r>
            <a:r>
              <a:rPr lang="en-US" b="0" i="0" dirty="0">
                <a:solidFill>
                  <a:srgbClr val="000000"/>
                </a:solidFill>
                <a:effectLst/>
                <a:latin typeface="Verdana" panose="020B0604030504040204" pitchFamily="34" charset="0"/>
                <a:ea typeface="Verdana" panose="020B0604030504040204" pitchFamily="34" charset="0"/>
              </a:rPr>
              <a:t>Woe to Assyria, the rod of My anger And the staff in whose hands is My indignation, </a:t>
            </a:r>
            <a:r>
              <a:rPr lang="en-US" b="1" i="0" baseline="30000" dirty="0">
                <a:solidFill>
                  <a:srgbClr val="000000"/>
                </a:solidFill>
                <a:effectLst/>
                <a:latin typeface="Verdana" panose="020B0604030504040204" pitchFamily="34" charset="0"/>
                <a:ea typeface="Verdana" panose="020B0604030504040204" pitchFamily="34" charset="0"/>
              </a:rPr>
              <a:t>6 </a:t>
            </a:r>
            <a:r>
              <a:rPr lang="en-US" b="0" i="0" dirty="0">
                <a:solidFill>
                  <a:srgbClr val="000000"/>
                </a:solidFill>
                <a:effectLst/>
                <a:latin typeface="Verdana" panose="020B0604030504040204" pitchFamily="34" charset="0"/>
                <a:ea typeface="Verdana" panose="020B0604030504040204" pitchFamily="34" charset="0"/>
              </a:rPr>
              <a:t>I send it against a godless nation And commission it against the people of My fury To capture booty and to seize plunder, And to trample them down like mud in the streets.</a:t>
            </a:r>
          </a:p>
          <a:p>
            <a:endParaRPr lang="en-US" b="0" i="0" dirty="0">
              <a:solidFill>
                <a:srgbClr val="000000"/>
              </a:solidFill>
              <a:effectLst/>
              <a:latin typeface="Verdana" panose="020B0604030504040204" pitchFamily="34" charset="0"/>
              <a:ea typeface="Verdana" panose="020B0604030504040204" pitchFamily="34" charset="0"/>
            </a:endParaRPr>
          </a:p>
          <a:p>
            <a:pPr algn="l"/>
            <a:r>
              <a:rPr lang="en-US" b="0" i="0" dirty="0">
                <a:solidFill>
                  <a:srgbClr val="000000"/>
                </a:solidFill>
                <a:effectLst/>
                <a:latin typeface="Verdana" panose="020B0604030504040204" pitchFamily="34" charset="0"/>
                <a:ea typeface="Verdana" panose="020B0604030504040204" pitchFamily="34" charset="0"/>
              </a:rPr>
              <a:t>Isaiah 10:12-16 </a:t>
            </a:r>
            <a:r>
              <a:rPr lang="en-US" b="1" i="0" baseline="30000" dirty="0">
                <a:solidFill>
                  <a:srgbClr val="000000"/>
                </a:solidFill>
                <a:effectLst/>
                <a:latin typeface="Verdana" panose="020B0604030504040204" pitchFamily="34" charset="0"/>
                <a:ea typeface="Verdana" panose="020B0604030504040204" pitchFamily="34" charset="0"/>
              </a:rPr>
              <a:t> </a:t>
            </a:r>
            <a:r>
              <a:rPr lang="en-US" b="0" i="0" dirty="0">
                <a:solidFill>
                  <a:srgbClr val="000000"/>
                </a:solidFill>
                <a:effectLst/>
                <a:latin typeface="Verdana" panose="020B0604030504040204" pitchFamily="34" charset="0"/>
                <a:ea typeface="Verdana" panose="020B0604030504040204" pitchFamily="34" charset="0"/>
              </a:rPr>
              <a:t>So it will be that when the Lord has completed all His work on Mount Zion and on Jerusalem, </a:t>
            </a:r>
            <a:r>
              <a:rPr lang="en-US" b="0" i="1" dirty="0">
                <a:solidFill>
                  <a:srgbClr val="000000"/>
                </a:solidFill>
                <a:effectLst/>
                <a:latin typeface="Verdana" panose="020B0604030504040204" pitchFamily="34" charset="0"/>
                <a:ea typeface="Verdana" panose="020B0604030504040204" pitchFamily="34" charset="0"/>
              </a:rPr>
              <a:t>He will say</a:t>
            </a:r>
            <a:r>
              <a:rPr lang="en-US" b="0" i="0" dirty="0">
                <a:solidFill>
                  <a:srgbClr val="000000"/>
                </a:solidFill>
                <a:effectLst/>
                <a:latin typeface="Verdana" panose="020B0604030504040204" pitchFamily="34" charset="0"/>
                <a:ea typeface="Verdana" panose="020B0604030504040204" pitchFamily="34" charset="0"/>
              </a:rPr>
              <a:t>, “I will punish the fruit of the arrogant heart of the king of Assyria and the pomp of his haughtiness.” </a:t>
            </a:r>
            <a:r>
              <a:rPr lang="en-US" b="1" i="0" baseline="30000" dirty="0">
                <a:solidFill>
                  <a:srgbClr val="000000"/>
                </a:solidFill>
                <a:effectLst/>
                <a:latin typeface="Verdana" panose="020B0604030504040204" pitchFamily="34" charset="0"/>
                <a:ea typeface="Verdana" panose="020B0604030504040204" pitchFamily="34" charset="0"/>
              </a:rPr>
              <a:t>13 </a:t>
            </a:r>
            <a:r>
              <a:rPr lang="en-US" b="0" i="0" dirty="0">
                <a:solidFill>
                  <a:srgbClr val="000000"/>
                </a:solidFill>
                <a:effectLst/>
                <a:latin typeface="Verdana" panose="020B0604030504040204" pitchFamily="34" charset="0"/>
                <a:ea typeface="Verdana" panose="020B0604030504040204" pitchFamily="34" charset="0"/>
              </a:rPr>
              <a:t>For he has said, “By the power of my hand and by my wisdom I did </a:t>
            </a:r>
            <a:r>
              <a:rPr lang="en-US" b="0" i="1" dirty="0">
                <a:solidFill>
                  <a:srgbClr val="000000"/>
                </a:solidFill>
                <a:effectLst/>
                <a:latin typeface="Verdana" panose="020B0604030504040204" pitchFamily="34" charset="0"/>
                <a:ea typeface="Verdana" panose="020B0604030504040204" pitchFamily="34" charset="0"/>
              </a:rPr>
              <a:t>this</a:t>
            </a:r>
            <a:r>
              <a:rPr lang="en-US" b="0" i="0" dirty="0">
                <a:solidFill>
                  <a:srgbClr val="000000"/>
                </a:solidFill>
                <a:effectLst/>
                <a:latin typeface="Verdana" panose="020B0604030504040204" pitchFamily="34" charset="0"/>
                <a:ea typeface="Verdana" panose="020B0604030504040204" pitchFamily="34" charset="0"/>
              </a:rPr>
              <a:t>, For I have understanding; And I removed the boundaries of the peoples And plundered their treasures, And like a mighty man I brought down </a:t>
            </a:r>
            <a:r>
              <a:rPr lang="en-US" b="0" i="1" dirty="0">
                <a:solidFill>
                  <a:srgbClr val="000000"/>
                </a:solidFill>
                <a:effectLst/>
                <a:latin typeface="Verdana" panose="020B0604030504040204" pitchFamily="34" charset="0"/>
                <a:ea typeface="Verdana" panose="020B0604030504040204" pitchFamily="34" charset="0"/>
              </a:rPr>
              <a:t>their</a:t>
            </a:r>
            <a:r>
              <a:rPr lang="en-US" b="0" i="0" dirty="0">
                <a:solidFill>
                  <a:srgbClr val="000000"/>
                </a:solidFill>
                <a:effectLst/>
                <a:latin typeface="Verdana" panose="020B0604030504040204" pitchFamily="34" charset="0"/>
                <a:ea typeface="Verdana" panose="020B0604030504040204" pitchFamily="34" charset="0"/>
              </a:rPr>
              <a:t> inhabitants, </a:t>
            </a:r>
            <a:r>
              <a:rPr lang="en-US" b="1" i="0" baseline="30000" dirty="0">
                <a:solidFill>
                  <a:srgbClr val="000000"/>
                </a:solidFill>
                <a:effectLst/>
                <a:latin typeface="Verdana" panose="020B0604030504040204" pitchFamily="34" charset="0"/>
                <a:ea typeface="Verdana" panose="020B0604030504040204" pitchFamily="34" charset="0"/>
              </a:rPr>
              <a:t>14 </a:t>
            </a:r>
            <a:r>
              <a:rPr lang="en-US" b="0" i="0" dirty="0">
                <a:solidFill>
                  <a:srgbClr val="000000"/>
                </a:solidFill>
                <a:effectLst/>
                <a:latin typeface="Verdana" panose="020B0604030504040204" pitchFamily="34" charset="0"/>
                <a:ea typeface="Verdana" panose="020B0604030504040204" pitchFamily="34" charset="0"/>
              </a:rPr>
              <a:t>And my hand reached to the riches of the peoples like a nest, And as one gathers abandoned eggs, I gathered all the earth; And there was not one that flapped its wing or opened </a:t>
            </a:r>
            <a:r>
              <a:rPr lang="en-US" b="0" i="1" dirty="0">
                <a:solidFill>
                  <a:srgbClr val="000000"/>
                </a:solidFill>
                <a:effectLst/>
                <a:latin typeface="Verdana" panose="020B0604030504040204" pitchFamily="34" charset="0"/>
                <a:ea typeface="Verdana" panose="020B0604030504040204" pitchFamily="34" charset="0"/>
              </a:rPr>
              <a:t>its</a:t>
            </a:r>
            <a:r>
              <a:rPr lang="en-US" b="0" i="0" dirty="0">
                <a:solidFill>
                  <a:srgbClr val="000000"/>
                </a:solidFill>
                <a:effectLst/>
                <a:latin typeface="Verdana" panose="020B0604030504040204" pitchFamily="34" charset="0"/>
                <a:ea typeface="Verdana" panose="020B0604030504040204" pitchFamily="34" charset="0"/>
              </a:rPr>
              <a:t> beak or chirped.” </a:t>
            </a:r>
            <a:r>
              <a:rPr lang="en-US" b="1" i="0" baseline="30000" dirty="0">
                <a:solidFill>
                  <a:srgbClr val="000000"/>
                </a:solidFill>
                <a:effectLst/>
                <a:latin typeface="Verdana" panose="020B0604030504040204" pitchFamily="34" charset="0"/>
                <a:ea typeface="Verdana" panose="020B0604030504040204" pitchFamily="34" charset="0"/>
              </a:rPr>
              <a:t>15 </a:t>
            </a:r>
            <a:r>
              <a:rPr lang="en-US" b="0" i="0" dirty="0">
                <a:solidFill>
                  <a:srgbClr val="000000"/>
                </a:solidFill>
                <a:effectLst/>
                <a:latin typeface="Verdana" panose="020B0604030504040204" pitchFamily="34" charset="0"/>
                <a:ea typeface="Verdana" panose="020B0604030504040204" pitchFamily="34" charset="0"/>
              </a:rPr>
              <a:t>Is the axe to boast itself over the one who chops with it? Is the saw to exalt itself over the one who wields it? </a:t>
            </a:r>
            <a:r>
              <a:rPr lang="en-US" b="0" i="1" dirty="0">
                <a:solidFill>
                  <a:srgbClr val="000000"/>
                </a:solidFill>
                <a:effectLst/>
                <a:latin typeface="Verdana" panose="020B0604030504040204" pitchFamily="34" charset="0"/>
                <a:ea typeface="Verdana" panose="020B0604030504040204" pitchFamily="34" charset="0"/>
              </a:rPr>
              <a:t>That would be</a:t>
            </a:r>
            <a:r>
              <a:rPr lang="en-US" b="0" i="0" dirty="0">
                <a:solidFill>
                  <a:srgbClr val="000000"/>
                </a:solidFill>
                <a:effectLst/>
                <a:latin typeface="Verdana" panose="020B0604030504040204" pitchFamily="34" charset="0"/>
                <a:ea typeface="Verdana" panose="020B0604030504040204" pitchFamily="34" charset="0"/>
              </a:rPr>
              <a:t> like a club wielding those who lift it, </a:t>
            </a:r>
            <a:r>
              <a:rPr lang="en-US" b="0" i="1" dirty="0">
                <a:solidFill>
                  <a:srgbClr val="000000"/>
                </a:solidFill>
                <a:effectLst/>
                <a:latin typeface="Verdana" panose="020B0604030504040204" pitchFamily="34" charset="0"/>
                <a:ea typeface="Verdana" panose="020B0604030504040204" pitchFamily="34" charset="0"/>
              </a:rPr>
              <a:t>Or</a:t>
            </a:r>
            <a:r>
              <a:rPr lang="en-US" b="0" i="0" dirty="0">
                <a:solidFill>
                  <a:srgbClr val="000000"/>
                </a:solidFill>
                <a:effectLst/>
                <a:latin typeface="Verdana" panose="020B0604030504040204" pitchFamily="34" charset="0"/>
                <a:ea typeface="Verdana" panose="020B0604030504040204" pitchFamily="34" charset="0"/>
              </a:rPr>
              <a:t> like a rod lifting </a:t>
            </a:r>
            <a:r>
              <a:rPr lang="en-US" b="0" i="1" dirty="0">
                <a:solidFill>
                  <a:srgbClr val="000000"/>
                </a:solidFill>
                <a:effectLst/>
                <a:latin typeface="Verdana" panose="020B0604030504040204" pitchFamily="34" charset="0"/>
                <a:ea typeface="Verdana" panose="020B0604030504040204" pitchFamily="34" charset="0"/>
              </a:rPr>
              <a:t>him who</a:t>
            </a:r>
            <a:r>
              <a:rPr lang="en-US" b="0" i="0" dirty="0">
                <a:solidFill>
                  <a:srgbClr val="000000"/>
                </a:solidFill>
                <a:effectLst/>
                <a:latin typeface="Verdana" panose="020B0604030504040204" pitchFamily="34" charset="0"/>
                <a:ea typeface="Verdana" panose="020B0604030504040204" pitchFamily="34" charset="0"/>
              </a:rPr>
              <a:t> is not wood. </a:t>
            </a:r>
            <a:r>
              <a:rPr lang="en-US" b="1" i="0" baseline="30000" dirty="0">
                <a:solidFill>
                  <a:srgbClr val="000000"/>
                </a:solidFill>
                <a:effectLst/>
                <a:latin typeface="Verdana" panose="020B0604030504040204" pitchFamily="34" charset="0"/>
                <a:ea typeface="Verdana" panose="020B0604030504040204" pitchFamily="34" charset="0"/>
              </a:rPr>
              <a:t>16 </a:t>
            </a:r>
            <a:r>
              <a:rPr lang="en-US" b="0" i="0" dirty="0">
                <a:solidFill>
                  <a:srgbClr val="000000"/>
                </a:solidFill>
                <a:effectLst/>
                <a:latin typeface="Verdana" panose="020B0604030504040204" pitchFamily="34" charset="0"/>
                <a:ea typeface="Verdana" panose="020B0604030504040204" pitchFamily="34" charset="0"/>
              </a:rPr>
              <a:t>Therefore the Lord, the </a:t>
            </a:r>
            <a:r>
              <a:rPr lang="en-US" b="0" i="0" cap="small" dirty="0">
                <a:solidFill>
                  <a:srgbClr val="000000"/>
                </a:solidFill>
                <a:effectLst/>
                <a:latin typeface="Verdana" panose="020B0604030504040204" pitchFamily="34" charset="0"/>
                <a:ea typeface="Verdana" panose="020B0604030504040204" pitchFamily="34" charset="0"/>
              </a:rPr>
              <a:t>God</a:t>
            </a:r>
            <a:r>
              <a:rPr lang="en-US" b="0" i="0" dirty="0">
                <a:solidFill>
                  <a:srgbClr val="000000"/>
                </a:solidFill>
                <a:effectLst/>
                <a:latin typeface="Verdana" panose="020B0604030504040204" pitchFamily="34" charset="0"/>
                <a:ea typeface="Verdana" panose="020B0604030504040204" pitchFamily="34" charset="0"/>
              </a:rPr>
              <a:t> of hosts, will send a wasting disease among his stout warriors; And under his glory a fire will be kindled like a burning flame.</a:t>
            </a: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6</a:t>
            </a:fld>
            <a:endParaRPr lang="en-US" altLang="en-US"/>
          </a:p>
        </p:txBody>
      </p:sp>
    </p:spTree>
    <p:extLst>
      <p:ext uri="{BB962C8B-B14F-4D97-AF65-F5344CB8AC3E}">
        <p14:creationId xmlns:p14="http://schemas.microsoft.com/office/powerpoint/2010/main" val="358424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rPr>
              <a:t>Isaiah 13:1	</a:t>
            </a:r>
            <a:r>
              <a:rPr lang="en-US" b="0" i="0" dirty="0">
                <a:solidFill>
                  <a:srgbClr val="000000"/>
                </a:solidFill>
                <a:effectLst/>
                <a:latin typeface="Verdana" panose="020B0604030504040204" pitchFamily="34" charset="0"/>
                <a:ea typeface="Verdana" panose="020B0604030504040204" pitchFamily="34" charset="0"/>
              </a:rPr>
              <a:t>The oracle concerning Babylon which Isaiah the son of </a:t>
            </a:r>
            <a:r>
              <a:rPr lang="en-US" b="0" i="0" dirty="0" err="1">
                <a:solidFill>
                  <a:srgbClr val="000000"/>
                </a:solidFill>
                <a:effectLst/>
                <a:latin typeface="Verdana" panose="020B0604030504040204" pitchFamily="34" charset="0"/>
                <a:ea typeface="Verdana" panose="020B0604030504040204" pitchFamily="34" charset="0"/>
              </a:rPr>
              <a:t>Amoz</a:t>
            </a:r>
            <a:r>
              <a:rPr lang="en-US" b="0" i="0" dirty="0">
                <a:solidFill>
                  <a:srgbClr val="000000"/>
                </a:solidFill>
                <a:effectLst/>
                <a:latin typeface="Verdana" panose="020B0604030504040204" pitchFamily="34" charset="0"/>
                <a:ea typeface="Verdana" panose="020B0604030504040204" pitchFamily="34" charset="0"/>
              </a:rPr>
              <a:t> saw.</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Isaiah 13:17-20 Behold, I am going to stir up the Medes against them, Who will not value silver or take pleasure in gold. </a:t>
            </a:r>
            <a:r>
              <a:rPr lang="en-US" b="1" i="0" baseline="30000" dirty="0">
                <a:solidFill>
                  <a:srgbClr val="000000"/>
                </a:solidFill>
                <a:effectLst/>
                <a:latin typeface="Verdana" panose="020B0604030504040204" pitchFamily="34" charset="0"/>
                <a:ea typeface="Verdana" panose="020B0604030504040204" pitchFamily="34" charset="0"/>
              </a:rPr>
              <a:t>18 </a:t>
            </a:r>
            <a:r>
              <a:rPr lang="en-US" b="0" i="0" dirty="0">
                <a:solidFill>
                  <a:srgbClr val="000000"/>
                </a:solidFill>
                <a:effectLst/>
                <a:latin typeface="Verdana" panose="020B0604030504040204" pitchFamily="34" charset="0"/>
                <a:ea typeface="Verdana" panose="020B0604030504040204" pitchFamily="34" charset="0"/>
              </a:rPr>
              <a:t>And </a:t>
            </a:r>
            <a:r>
              <a:rPr lang="en-US" b="0" i="1" dirty="0">
                <a:solidFill>
                  <a:srgbClr val="000000"/>
                </a:solidFill>
                <a:effectLst/>
                <a:latin typeface="Verdana" panose="020B0604030504040204" pitchFamily="34" charset="0"/>
                <a:ea typeface="Verdana" panose="020B0604030504040204" pitchFamily="34" charset="0"/>
              </a:rPr>
              <a:t>their</a:t>
            </a:r>
            <a:r>
              <a:rPr lang="en-US" b="0" i="0" dirty="0">
                <a:solidFill>
                  <a:srgbClr val="000000"/>
                </a:solidFill>
                <a:effectLst/>
                <a:latin typeface="Verdana" panose="020B0604030504040204" pitchFamily="34" charset="0"/>
                <a:ea typeface="Verdana" panose="020B0604030504040204" pitchFamily="34" charset="0"/>
              </a:rPr>
              <a:t> bows will mow down the young men, They will not even have compassion on the fruit of the womb, </a:t>
            </a:r>
            <a:r>
              <a:rPr lang="en-US" b="0" i="1" dirty="0">
                <a:solidFill>
                  <a:srgbClr val="000000"/>
                </a:solidFill>
                <a:effectLst/>
                <a:latin typeface="Verdana" panose="020B0604030504040204" pitchFamily="34" charset="0"/>
                <a:ea typeface="Verdana" panose="020B0604030504040204" pitchFamily="34" charset="0"/>
              </a:rPr>
              <a:t>Nor</a:t>
            </a:r>
            <a:r>
              <a:rPr lang="en-US" b="0" i="0" dirty="0">
                <a:solidFill>
                  <a:srgbClr val="000000"/>
                </a:solidFill>
                <a:effectLst/>
                <a:latin typeface="Verdana" panose="020B0604030504040204" pitchFamily="34" charset="0"/>
                <a:ea typeface="Verdana" panose="020B0604030504040204" pitchFamily="34" charset="0"/>
              </a:rPr>
              <a:t> will their eye pity children. </a:t>
            </a:r>
            <a:r>
              <a:rPr lang="en-US" b="1" i="0" baseline="30000" dirty="0">
                <a:solidFill>
                  <a:srgbClr val="000000"/>
                </a:solidFill>
                <a:effectLst/>
                <a:latin typeface="Verdana" panose="020B0604030504040204" pitchFamily="34" charset="0"/>
                <a:ea typeface="Verdana" panose="020B0604030504040204" pitchFamily="34" charset="0"/>
              </a:rPr>
              <a:t>19 </a:t>
            </a:r>
            <a:r>
              <a:rPr lang="en-US" b="0" i="0" dirty="0">
                <a:solidFill>
                  <a:srgbClr val="000000"/>
                </a:solidFill>
                <a:effectLst/>
                <a:latin typeface="Verdana" panose="020B0604030504040204" pitchFamily="34" charset="0"/>
                <a:ea typeface="Verdana" panose="020B0604030504040204" pitchFamily="34" charset="0"/>
              </a:rPr>
              <a:t>And Babylon, the beauty of kingdoms, the glory of the Chaldeans’ pride, Will be as when God overthrew Sodom and Gomorrah. It will never be inhabited or lived in from generation to generation; Nor will the Arab pitch </a:t>
            </a:r>
            <a:r>
              <a:rPr lang="en-US" b="0" i="1" dirty="0">
                <a:solidFill>
                  <a:srgbClr val="000000"/>
                </a:solidFill>
                <a:effectLst/>
                <a:latin typeface="Verdana" panose="020B0604030504040204" pitchFamily="34" charset="0"/>
                <a:ea typeface="Verdana" panose="020B0604030504040204" pitchFamily="34" charset="0"/>
              </a:rPr>
              <a:t>his</a:t>
            </a:r>
            <a:r>
              <a:rPr lang="en-US" b="0" i="0" dirty="0">
                <a:solidFill>
                  <a:srgbClr val="000000"/>
                </a:solidFill>
                <a:effectLst/>
                <a:latin typeface="Verdana" panose="020B0604030504040204" pitchFamily="34" charset="0"/>
                <a:ea typeface="Verdana" panose="020B0604030504040204" pitchFamily="34" charset="0"/>
              </a:rPr>
              <a:t> tent there, Nor will shepherds make </a:t>
            </a:r>
            <a:r>
              <a:rPr lang="en-US" b="0" i="1" dirty="0">
                <a:solidFill>
                  <a:srgbClr val="000000"/>
                </a:solidFill>
                <a:effectLst/>
                <a:latin typeface="Verdana" panose="020B0604030504040204" pitchFamily="34" charset="0"/>
                <a:ea typeface="Verdana" panose="020B0604030504040204" pitchFamily="34" charset="0"/>
              </a:rPr>
              <a:t>their flocks</a:t>
            </a:r>
            <a:r>
              <a:rPr lang="en-US" b="0" i="0" dirty="0">
                <a:solidFill>
                  <a:srgbClr val="000000"/>
                </a:solidFill>
                <a:effectLst/>
                <a:latin typeface="Verdana" panose="020B0604030504040204" pitchFamily="34" charset="0"/>
                <a:ea typeface="Verdana" panose="020B0604030504040204" pitchFamily="34" charset="0"/>
              </a:rPr>
              <a:t> lie down there.</a:t>
            </a:r>
          </a:p>
          <a:p>
            <a:endParaRPr lang="en-US" b="0" i="0" dirty="0">
              <a:solidFill>
                <a:srgbClr val="000000"/>
              </a:solidFill>
              <a:effectLst/>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Isaiah 14:1-2	</a:t>
            </a:r>
            <a:r>
              <a:rPr lang="en-US" b="0" i="0" dirty="0">
                <a:solidFill>
                  <a:srgbClr val="000000"/>
                </a:solidFill>
                <a:effectLst/>
                <a:latin typeface="Verdana" panose="020B0604030504040204" pitchFamily="34" charset="0"/>
                <a:ea typeface="Verdana" panose="020B0604030504040204" pitchFamily="34" charset="0"/>
              </a:rPr>
              <a:t>When the </a:t>
            </a:r>
            <a:r>
              <a:rPr lang="en-US" b="0" i="0" cap="small" dirty="0">
                <a:solidFill>
                  <a:srgbClr val="000000"/>
                </a:solidFill>
                <a:effectLst/>
                <a:latin typeface="Verdana" panose="020B0604030504040204" pitchFamily="34" charset="0"/>
                <a:ea typeface="Verdana" panose="020B0604030504040204" pitchFamily="34" charset="0"/>
              </a:rPr>
              <a:t>Lord</a:t>
            </a:r>
            <a:r>
              <a:rPr lang="en-US" b="0" i="0" dirty="0">
                <a:solidFill>
                  <a:srgbClr val="000000"/>
                </a:solidFill>
                <a:effectLst/>
                <a:latin typeface="Verdana" panose="020B0604030504040204" pitchFamily="34" charset="0"/>
                <a:ea typeface="Verdana" panose="020B0604030504040204" pitchFamily="34" charset="0"/>
              </a:rPr>
              <a:t> will have compassion on Jacob and again choose Israel, and settle them in their own land, then strangers will join them and attach themselves to the house of Jacob. </a:t>
            </a:r>
            <a:r>
              <a:rPr lang="en-US" b="1" i="0" baseline="30000" dirty="0">
                <a:solidFill>
                  <a:srgbClr val="000000"/>
                </a:solidFill>
                <a:effectLst/>
                <a:latin typeface="Verdana" panose="020B0604030504040204" pitchFamily="34" charset="0"/>
                <a:ea typeface="Verdana" panose="020B0604030504040204" pitchFamily="34" charset="0"/>
              </a:rPr>
              <a:t>2 </a:t>
            </a:r>
            <a:r>
              <a:rPr lang="en-US" b="0" i="0" dirty="0">
                <a:solidFill>
                  <a:srgbClr val="000000"/>
                </a:solidFill>
                <a:effectLst/>
                <a:latin typeface="Verdana" panose="020B0604030504040204" pitchFamily="34" charset="0"/>
                <a:ea typeface="Verdana" panose="020B0604030504040204" pitchFamily="34" charset="0"/>
              </a:rPr>
              <a:t>The peoples will take them along and bring them to their place, and the house of Israel will possess them as an inheritance in the land of the </a:t>
            </a:r>
            <a:r>
              <a:rPr lang="en-US" b="0" i="0" cap="small" dirty="0">
                <a:solidFill>
                  <a:srgbClr val="000000"/>
                </a:solidFill>
                <a:effectLst/>
                <a:latin typeface="Verdana" panose="020B0604030504040204" pitchFamily="34" charset="0"/>
                <a:ea typeface="Verdana" panose="020B0604030504040204" pitchFamily="34" charset="0"/>
              </a:rPr>
              <a:t>Lord</a:t>
            </a:r>
            <a:r>
              <a:rPr lang="en-US" b="0" i="0" dirty="0">
                <a:solidFill>
                  <a:srgbClr val="000000"/>
                </a:solidFill>
                <a:effectLst/>
                <a:latin typeface="Verdana" panose="020B0604030504040204" pitchFamily="34" charset="0"/>
                <a:ea typeface="Verdana" panose="020B0604030504040204" pitchFamily="34" charset="0"/>
              </a:rPr>
              <a:t> as male servants and female servants; and they will take their captors captive and will rule over their oppressors.</a:t>
            </a:r>
            <a:endParaRPr lang="en-US" dirty="0">
              <a:latin typeface="Verdana" panose="020B0604030504040204" pitchFamily="34" charset="0"/>
              <a:ea typeface="Verdana" panose="020B0604030504040204" pitchFamily="34" charset="0"/>
            </a:endParaRP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7</a:t>
            </a:fld>
            <a:endParaRPr lang="en-US" altLang="en-US"/>
          </a:p>
        </p:txBody>
      </p:sp>
    </p:spTree>
    <p:extLst>
      <p:ext uri="{BB962C8B-B14F-4D97-AF65-F5344CB8AC3E}">
        <p14:creationId xmlns:p14="http://schemas.microsoft.com/office/powerpoint/2010/main" val="71378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Verdana" panose="020B0604030504040204" pitchFamily="34" charset="0"/>
                <a:ea typeface="Verdana" panose="020B0604030504040204" pitchFamily="34" charset="0"/>
              </a:rPr>
              <a:t>Isaiah 14:3-7	</a:t>
            </a:r>
            <a:r>
              <a:rPr lang="en-US" b="1" i="0" baseline="30000" dirty="0">
                <a:solidFill>
                  <a:srgbClr val="000000"/>
                </a:solidFill>
                <a:effectLst/>
                <a:latin typeface="Verdana" panose="020B0604030504040204" pitchFamily="34" charset="0"/>
                <a:ea typeface="Verdana" panose="020B0604030504040204" pitchFamily="34" charset="0"/>
              </a:rPr>
              <a:t> </a:t>
            </a:r>
            <a:r>
              <a:rPr lang="en-US" b="0" i="0" dirty="0">
                <a:solidFill>
                  <a:srgbClr val="000000"/>
                </a:solidFill>
                <a:effectLst/>
                <a:latin typeface="Verdana" panose="020B0604030504040204" pitchFamily="34" charset="0"/>
                <a:ea typeface="Verdana" panose="020B0604030504040204" pitchFamily="34" charset="0"/>
              </a:rPr>
              <a:t>And it will be in the day when the </a:t>
            </a:r>
            <a:r>
              <a:rPr lang="en-US" b="0" i="0" cap="small" dirty="0">
                <a:solidFill>
                  <a:srgbClr val="000000"/>
                </a:solidFill>
                <a:effectLst/>
                <a:latin typeface="Verdana" panose="020B0604030504040204" pitchFamily="34" charset="0"/>
                <a:ea typeface="Verdana" panose="020B0604030504040204" pitchFamily="34" charset="0"/>
              </a:rPr>
              <a:t>Lord</a:t>
            </a:r>
            <a:r>
              <a:rPr lang="en-US" b="0" i="0" dirty="0">
                <a:solidFill>
                  <a:srgbClr val="000000"/>
                </a:solidFill>
                <a:effectLst/>
                <a:latin typeface="Verdana" panose="020B0604030504040204" pitchFamily="34" charset="0"/>
                <a:ea typeface="Verdana" panose="020B0604030504040204" pitchFamily="34" charset="0"/>
              </a:rPr>
              <a:t> gives you rest from your pain and turmoil and harsh service in which you have been enslaved, </a:t>
            </a:r>
            <a:r>
              <a:rPr lang="en-US" b="1" i="0" baseline="30000" dirty="0">
                <a:solidFill>
                  <a:srgbClr val="000000"/>
                </a:solidFill>
                <a:effectLst/>
                <a:latin typeface="Verdana" panose="020B0604030504040204" pitchFamily="34" charset="0"/>
                <a:ea typeface="Verdana" panose="020B0604030504040204" pitchFamily="34" charset="0"/>
              </a:rPr>
              <a:t>4 </a:t>
            </a:r>
            <a:r>
              <a:rPr lang="en-US" b="0" i="0" dirty="0">
                <a:solidFill>
                  <a:srgbClr val="000000"/>
                </a:solidFill>
                <a:effectLst/>
                <a:latin typeface="Verdana" panose="020B0604030504040204" pitchFamily="34" charset="0"/>
                <a:ea typeface="Verdana" panose="020B0604030504040204" pitchFamily="34" charset="0"/>
              </a:rPr>
              <a:t>that you will take up this taunt against the king of Babylon, and say, “How the oppressor has ceased, </a:t>
            </a:r>
            <a:r>
              <a:rPr lang="en-US" b="0" i="1" dirty="0">
                <a:solidFill>
                  <a:srgbClr val="000000"/>
                </a:solidFill>
                <a:effectLst/>
                <a:latin typeface="Verdana" panose="020B0604030504040204" pitchFamily="34" charset="0"/>
                <a:ea typeface="Verdana" panose="020B0604030504040204" pitchFamily="34" charset="0"/>
              </a:rPr>
              <a:t>And how</a:t>
            </a:r>
            <a:r>
              <a:rPr lang="en-US" b="0" i="0" dirty="0">
                <a:solidFill>
                  <a:srgbClr val="000000"/>
                </a:solidFill>
                <a:effectLst/>
                <a:latin typeface="Verdana" panose="020B0604030504040204" pitchFamily="34" charset="0"/>
                <a:ea typeface="Verdana" panose="020B0604030504040204" pitchFamily="34" charset="0"/>
              </a:rPr>
              <a:t> fury has ceased! </a:t>
            </a:r>
            <a:r>
              <a:rPr lang="en-US" b="1" i="0" baseline="30000" dirty="0">
                <a:solidFill>
                  <a:srgbClr val="000000"/>
                </a:solidFill>
                <a:effectLst/>
                <a:latin typeface="Verdana" panose="020B0604030504040204" pitchFamily="34" charset="0"/>
                <a:ea typeface="Verdana" panose="020B0604030504040204" pitchFamily="34" charset="0"/>
              </a:rPr>
              <a:t>5 </a:t>
            </a:r>
            <a:r>
              <a:rPr lang="en-US" b="0" i="0" dirty="0">
                <a:solidFill>
                  <a:srgbClr val="000000"/>
                </a:solidFill>
                <a:effectLst/>
                <a:latin typeface="Verdana" panose="020B0604030504040204" pitchFamily="34" charset="0"/>
                <a:ea typeface="Verdana" panose="020B0604030504040204" pitchFamily="34" charset="0"/>
              </a:rPr>
              <a:t>“The </a:t>
            </a:r>
            <a:r>
              <a:rPr lang="en-US" b="0" i="0" cap="small" dirty="0">
                <a:solidFill>
                  <a:srgbClr val="000000"/>
                </a:solidFill>
                <a:effectLst/>
                <a:latin typeface="Verdana" panose="020B0604030504040204" pitchFamily="34" charset="0"/>
                <a:ea typeface="Verdana" panose="020B0604030504040204" pitchFamily="34" charset="0"/>
              </a:rPr>
              <a:t>Lord</a:t>
            </a:r>
            <a:r>
              <a:rPr lang="en-US" b="0" i="0" dirty="0">
                <a:solidFill>
                  <a:srgbClr val="000000"/>
                </a:solidFill>
                <a:effectLst/>
                <a:latin typeface="Verdana" panose="020B0604030504040204" pitchFamily="34" charset="0"/>
                <a:ea typeface="Verdana" panose="020B0604030504040204" pitchFamily="34" charset="0"/>
              </a:rPr>
              <a:t> has broken the staff of the wicked, The scepter of rulers </a:t>
            </a:r>
            <a:r>
              <a:rPr lang="en-US" b="1" i="0" baseline="30000" dirty="0">
                <a:solidFill>
                  <a:srgbClr val="000000"/>
                </a:solidFill>
                <a:effectLst/>
                <a:latin typeface="Verdana" panose="020B0604030504040204" pitchFamily="34" charset="0"/>
                <a:ea typeface="Verdana" panose="020B0604030504040204" pitchFamily="34" charset="0"/>
              </a:rPr>
              <a:t>6 </a:t>
            </a:r>
            <a:r>
              <a:rPr lang="en-US" b="0" i="0" dirty="0">
                <a:solidFill>
                  <a:srgbClr val="000000"/>
                </a:solidFill>
                <a:effectLst/>
                <a:latin typeface="Verdana" panose="020B0604030504040204" pitchFamily="34" charset="0"/>
                <a:ea typeface="Verdana" panose="020B0604030504040204" pitchFamily="34" charset="0"/>
              </a:rPr>
              <a:t>Which used to strike the peoples in fury with unceasing strokes, Which subdued the nations in anger with unrestrained persecution. </a:t>
            </a:r>
            <a:r>
              <a:rPr lang="en-US" b="1" i="0" baseline="30000" dirty="0">
                <a:solidFill>
                  <a:srgbClr val="000000"/>
                </a:solidFill>
                <a:effectLst/>
                <a:latin typeface="Verdana" panose="020B0604030504040204" pitchFamily="34" charset="0"/>
                <a:ea typeface="Verdana" panose="020B0604030504040204" pitchFamily="34" charset="0"/>
              </a:rPr>
              <a:t>7 </a:t>
            </a:r>
            <a:r>
              <a:rPr lang="en-US" b="0" i="0" dirty="0">
                <a:solidFill>
                  <a:srgbClr val="000000"/>
                </a:solidFill>
                <a:effectLst/>
                <a:latin typeface="Verdana" panose="020B0604030504040204" pitchFamily="34" charset="0"/>
                <a:ea typeface="Verdana" panose="020B0604030504040204" pitchFamily="34" charset="0"/>
              </a:rPr>
              <a:t>“The whole earth is at rest </a:t>
            </a:r>
            <a:r>
              <a:rPr lang="en-US" b="0" i="1" dirty="0">
                <a:solidFill>
                  <a:srgbClr val="000000"/>
                </a:solidFill>
                <a:effectLst/>
                <a:latin typeface="Verdana" panose="020B0604030504040204" pitchFamily="34" charset="0"/>
                <a:ea typeface="Verdana" panose="020B0604030504040204" pitchFamily="34" charset="0"/>
              </a:rPr>
              <a:t>and</a:t>
            </a:r>
            <a:r>
              <a:rPr lang="en-US" b="0" i="0" dirty="0">
                <a:solidFill>
                  <a:srgbClr val="000000"/>
                </a:solidFill>
                <a:effectLst/>
                <a:latin typeface="Verdana" panose="020B0604030504040204" pitchFamily="34" charset="0"/>
                <a:ea typeface="Verdana" panose="020B0604030504040204" pitchFamily="34" charset="0"/>
              </a:rPr>
              <a:t> is quiet; They break forth into shouts of joy.</a:t>
            </a:r>
          </a:p>
          <a:p>
            <a:endParaRPr lang="en-US" dirty="0"/>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8</a:t>
            </a:fld>
            <a:endParaRPr lang="en-US" altLang="en-US"/>
          </a:p>
        </p:txBody>
      </p:sp>
    </p:spTree>
    <p:extLst>
      <p:ext uri="{BB962C8B-B14F-4D97-AF65-F5344CB8AC3E}">
        <p14:creationId xmlns:p14="http://schemas.microsoft.com/office/powerpoint/2010/main" val="74522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86B0-E554-D21A-3E04-581EBD122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58F48-B313-709C-2548-7B447535E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7B4EA-A631-B70E-BAC8-9AA9A7837D4B}"/>
              </a:ext>
            </a:extLst>
          </p:cNvPr>
          <p:cNvSpPr>
            <a:spLocks noGrp="1"/>
          </p:cNvSpPr>
          <p:nvPr>
            <p:ph type="body" idx="1"/>
          </p:nvPr>
        </p:nvSpPr>
        <p:spPr/>
        <p:txBody>
          <a:bodyPr/>
          <a:lstStyle/>
          <a:p>
            <a:pPr algn="l"/>
            <a:r>
              <a:rPr lang="en-US" b="0" i="0" dirty="0">
                <a:solidFill>
                  <a:srgbClr val="000000"/>
                </a:solidFill>
                <a:effectLst/>
                <a:latin typeface="Verdana" panose="020B0604030504040204" pitchFamily="34" charset="0"/>
                <a:ea typeface="Verdana" panose="020B0604030504040204" pitchFamily="34" charset="0"/>
              </a:rPr>
              <a:t>Isaiah 14:4	that you will take up this taunt </a:t>
            </a:r>
            <a:r>
              <a:rPr lang="en-US" b="1" i="0" dirty="0">
                <a:solidFill>
                  <a:srgbClr val="000000"/>
                </a:solidFill>
                <a:effectLst/>
                <a:latin typeface="Verdana" panose="020B0604030504040204" pitchFamily="34" charset="0"/>
                <a:ea typeface="Verdana" panose="020B0604030504040204" pitchFamily="34" charset="0"/>
              </a:rPr>
              <a:t>against the king of Babylon</a:t>
            </a:r>
            <a:r>
              <a:rPr lang="en-US" b="0" i="0" dirty="0">
                <a:solidFill>
                  <a:srgbClr val="000000"/>
                </a:solidFill>
                <a:effectLst/>
                <a:latin typeface="Verdana" panose="020B0604030504040204" pitchFamily="34" charset="0"/>
                <a:ea typeface="Verdana" panose="020B0604030504040204" pitchFamily="34" charset="0"/>
              </a:rPr>
              <a:t>, and say, “How the oppressor has ceased, </a:t>
            </a:r>
            <a:r>
              <a:rPr lang="en-US" b="0" i="1" dirty="0">
                <a:solidFill>
                  <a:srgbClr val="000000"/>
                </a:solidFill>
                <a:effectLst/>
                <a:latin typeface="Verdana" panose="020B0604030504040204" pitchFamily="34" charset="0"/>
                <a:ea typeface="Verdana" panose="020B0604030504040204" pitchFamily="34" charset="0"/>
              </a:rPr>
              <a:t>And how</a:t>
            </a:r>
            <a:r>
              <a:rPr lang="en-US" b="0" i="0" dirty="0">
                <a:solidFill>
                  <a:srgbClr val="000000"/>
                </a:solidFill>
                <a:effectLst/>
                <a:latin typeface="Verdana" panose="020B0604030504040204" pitchFamily="34" charset="0"/>
                <a:ea typeface="Verdana" panose="020B0604030504040204" pitchFamily="34" charset="0"/>
              </a:rPr>
              <a:t> fury has ceased!</a:t>
            </a:r>
          </a:p>
        </p:txBody>
      </p:sp>
      <p:sp>
        <p:nvSpPr>
          <p:cNvPr id="5" name="Date Placeholder 4">
            <a:extLst>
              <a:ext uri="{FF2B5EF4-FFF2-40B4-BE49-F238E27FC236}">
                <a16:creationId xmlns:a16="http://schemas.microsoft.com/office/drawing/2014/main" id="{63ADACEE-6B63-4770-3F8C-E26B62760AEA}"/>
              </a:ext>
            </a:extLst>
          </p:cNvPr>
          <p:cNvSpPr>
            <a:spLocks noGrp="1"/>
          </p:cNvSpPr>
          <p:nvPr>
            <p:ph type="dt" idx="1"/>
          </p:nvPr>
        </p:nvSpPr>
        <p:spPr/>
        <p:txBody>
          <a:bodyPr/>
          <a:lstStyle/>
          <a:p>
            <a:pPr>
              <a:defRPr/>
            </a:pPr>
            <a:r>
              <a:rPr lang="en-US"/>
              <a:t>12/1/2024 am</a:t>
            </a:r>
          </a:p>
        </p:txBody>
      </p:sp>
      <p:sp>
        <p:nvSpPr>
          <p:cNvPr id="6" name="Footer Placeholder 5">
            <a:extLst>
              <a:ext uri="{FF2B5EF4-FFF2-40B4-BE49-F238E27FC236}">
                <a16:creationId xmlns:a16="http://schemas.microsoft.com/office/drawing/2014/main" id="{6E65D04D-18C5-F649-8482-D835DAF16B9C}"/>
              </a:ext>
            </a:extLst>
          </p:cNvPr>
          <p:cNvSpPr>
            <a:spLocks noGrp="1"/>
          </p:cNvSpPr>
          <p:nvPr>
            <p:ph type="ftr" sz="quarter" idx="4"/>
          </p:nvPr>
        </p:nvSpPr>
        <p:spPr/>
        <p:txBody>
          <a:bodyPr/>
          <a:lstStyle/>
          <a:p>
            <a:pPr>
              <a:defRPr/>
            </a:pPr>
            <a:r>
              <a:rPr lang="en-US"/>
              <a:t>Randy Childs</a:t>
            </a:r>
          </a:p>
        </p:txBody>
      </p:sp>
      <p:sp>
        <p:nvSpPr>
          <p:cNvPr id="7" name="Slide Number Placeholder 6">
            <a:extLst>
              <a:ext uri="{FF2B5EF4-FFF2-40B4-BE49-F238E27FC236}">
                <a16:creationId xmlns:a16="http://schemas.microsoft.com/office/drawing/2014/main" id="{AB07FE8E-432E-9E93-6482-92BE0160BD14}"/>
              </a:ext>
            </a:extLst>
          </p:cNvPr>
          <p:cNvSpPr>
            <a:spLocks noGrp="1"/>
          </p:cNvSpPr>
          <p:nvPr>
            <p:ph type="sldNum" sz="quarter" idx="5"/>
          </p:nvPr>
        </p:nvSpPr>
        <p:spPr/>
        <p:txBody>
          <a:bodyPr/>
          <a:lstStyle/>
          <a:p>
            <a:fld id="{10580459-A1F9-4035-BFEC-D4189BE623AE}" type="slidenum">
              <a:rPr lang="en-US" altLang="en-US" smtClean="0"/>
              <a:pPr/>
              <a:t>9</a:t>
            </a:fld>
            <a:endParaRPr lang="en-US" altLang="en-US"/>
          </a:p>
        </p:txBody>
      </p:sp>
    </p:spTree>
    <p:extLst>
      <p:ext uri="{BB962C8B-B14F-4D97-AF65-F5344CB8AC3E}">
        <p14:creationId xmlns:p14="http://schemas.microsoft.com/office/powerpoint/2010/main" val="24313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r>
              <a:rPr lang="en-US" b="0" i="0" dirty="0">
                <a:solidFill>
                  <a:srgbClr val="000000"/>
                </a:solidFill>
                <a:effectLst/>
                <a:latin typeface="Verdana" panose="020B0604030504040204" pitchFamily="34" charset="0"/>
                <a:ea typeface="Verdana" panose="020B0604030504040204" pitchFamily="34" charset="0"/>
              </a:rPr>
              <a:t>Isaiah 14:13-14 “But you said in your heart, ‘I will ascend to heaven; I will raise my throne above the stars of God, And I will sit on the mount of assembly In the recesses of the north. </a:t>
            </a:r>
            <a:r>
              <a:rPr lang="en-US" b="1" i="0" baseline="30000" dirty="0">
                <a:solidFill>
                  <a:srgbClr val="000000"/>
                </a:solidFill>
                <a:effectLst/>
                <a:latin typeface="Verdana" panose="020B0604030504040204" pitchFamily="34" charset="0"/>
                <a:ea typeface="Verdana" panose="020B0604030504040204" pitchFamily="34" charset="0"/>
              </a:rPr>
              <a:t>14 </a:t>
            </a:r>
            <a:r>
              <a:rPr lang="en-US" b="0" i="0" dirty="0">
                <a:solidFill>
                  <a:srgbClr val="000000"/>
                </a:solidFill>
                <a:effectLst/>
                <a:latin typeface="Verdana" panose="020B0604030504040204" pitchFamily="34" charset="0"/>
                <a:ea typeface="Verdana" panose="020B0604030504040204" pitchFamily="34" charset="0"/>
              </a:rPr>
              <a:t>‘I will ascend above the heights of the clouds; I will make myself like the Most High.’</a:t>
            </a:r>
          </a:p>
          <a:p>
            <a:pPr algn="l"/>
            <a:endParaRPr lang="en-US" b="0" i="0" dirty="0">
              <a:solidFill>
                <a:srgbClr val="000000"/>
              </a:solidFill>
              <a:effectLst/>
              <a:latin typeface="Verdana" panose="020B0604030504040204" pitchFamily="34" charset="0"/>
              <a:ea typeface="Verdana" panose="020B0604030504040204" pitchFamily="34" charset="0"/>
            </a:endParaRPr>
          </a:p>
          <a:p>
            <a:pPr algn="l"/>
            <a:r>
              <a:rPr lang="en-US" b="0" i="0" dirty="0">
                <a:solidFill>
                  <a:srgbClr val="000000"/>
                </a:solidFill>
                <a:effectLst/>
                <a:latin typeface="Verdana" panose="020B0604030504040204" pitchFamily="34" charset="0"/>
                <a:ea typeface="Verdana" panose="020B0604030504040204" pitchFamily="34" charset="0"/>
              </a:rPr>
              <a:t>Daniel 4:28-32	 </a:t>
            </a:r>
            <a:r>
              <a:rPr lang="en-US" b="1" i="0" baseline="30000" dirty="0">
                <a:solidFill>
                  <a:srgbClr val="000000"/>
                </a:solidFill>
                <a:effectLst/>
                <a:latin typeface="Verdana" panose="020B0604030504040204" pitchFamily="34" charset="0"/>
                <a:ea typeface="Verdana" panose="020B0604030504040204" pitchFamily="34" charset="0"/>
              </a:rPr>
              <a:t>28 </a:t>
            </a:r>
            <a:r>
              <a:rPr lang="en-US" b="0" i="0" dirty="0">
                <a:solidFill>
                  <a:srgbClr val="000000"/>
                </a:solidFill>
                <a:effectLst/>
                <a:latin typeface="Verdana" panose="020B0604030504040204" pitchFamily="34" charset="0"/>
                <a:ea typeface="Verdana" panose="020B0604030504040204" pitchFamily="34" charset="0"/>
              </a:rPr>
              <a:t>“All </a:t>
            </a:r>
            <a:r>
              <a:rPr lang="en-US" b="0" i="1" dirty="0">
                <a:solidFill>
                  <a:srgbClr val="000000"/>
                </a:solidFill>
                <a:effectLst/>
                <a:latin typeface="Verdana" panose="020B0604030504040204" pitchFamily="34" charset="0"/>
                <a:ea typeface="Verdana" panose="020B0604030504040204" pitchFamily="34" charset="0"/>
              </a:rPr>
              <a:t>this</a:t>
            </a:r>
            <a:r>
              <a:rPr lang="en-US" b="0" i="0" dirty="0">
                <a:solidFill>
                  <a:srgbClr val="000000"/>
                </a:solidFill>
                <a:effectLst/>
                <a:latin typeface="Verdana" panose="020B0604030504040204" pitchFamily="34" charset="0"/>
                <a:ea typeface="Verdana" panose="020B0604030504040204" pitchFamily="34" charset="0"/>
              </a:rPr>
              <a:t> happened to Nebuchadnezzar the king. </a:t>
            </a:r>
            <a:r>
              <a:rPr lang="en-US" b="1" i="0" baseline="30000" dirty="0">
                <a:solidFill>
                  <a:srgbClr val="000000"/>
                </a:solidFill>
                <a:effectLst/>
                <a:latin typeface="Verdana" panose="020B0604030504040204" pitchFamily="34" charset="0"/>
                <a:ea typeface="Verdana" panose="020B0604030504040204" pitchFamily="34" charset="0"/>
              </a:rPr>
              <a:t>29 </a:t>
            </a:r>
            <a:r>
              <a:rPr lang="en-US" b="0" i="0" dirty="0">
                <a:solidFill>
                  <a:srgbClr val="000000"/>
                </a:solidFill>
                <a:effectLst/>
                <a:latin typeface="Verdana" panose="020B0604030504040204" pitchFamily="34" charset="0"/>
                <a:ea typeface="Verdana" panose="020B0604030504040204" pitchFamily="34" charset="0"/>
              </a:rPr>
              <a:t>Twelve months later he was walking on the </a:t>
            </a:r>
            <a:r>
              <a:rPr lang="en-US" b="0" i="1" dirty="0">
                <a:solidFill>
                  <a:srgbClr val="000000"/>
                </a:solidFill>
                <a:effectLst/>
                <a:latin typeface="Verdana" panose="020B0604030504040204" pitchFamily="34" charset="0"/>
                <a:ea typeface="Verdana" panose="020B0604030504040204" pitchFamily="34" charset="0"/>
              </a:rPr>
              <a:t>roof of</a:t>
            </a:r>
            <a:r>
              <a:rPr lang="en-US" b="0" i="0" dirty="0">
                <a:solidFill>
                  <a:srgbClr val="000000"/>
                </a:solidFill>
                <a:effectLst/>
                <a:latin typeface="Verdana" panose="020B0604030504040204" pitchFamily="34" charset="0"/>
                <a:ea typeface="Verdana" panose="020B0604030504040204" pitchFamily="34" charset="0"/>
              </a:rPr>
              <a:t> the royal palace of Babylon. </a:t>
            </a:r>
            <a:r>
              <a:rPr lang="en-US" b="1" i="0" baseline="30000" dirty="0">
                <a:solidFill>
                  <a:srgbClr val="000000"/>
                </a:solidFill>
                <a:effectLst/>
                <a:latin typeface="Verdana" panose="020B0604030504040204" pitchFamily="34" charset="0"/>
                <a:ea typeface="Verdana" panose="020B0604030504040204" pitchFamily="34" charset="0"/>
              </a:rPr>
              <a:t>30 </a:t>
            </a:r>
            <a:r>
              <a:rPr lang="en-US" b="0" i="0" dirty="0">
                <a:solidFill>
                  <a:srgbClr val="000000"/>
                </a:solidFill>
                <a:effectLst/>
                <a:latin typeface="Verdana" panose="020B0604030504040204" pitchFamily="34" charset="0"/>
                <a:ea typeface="Verdana" panose="020B0604030504040204" pitchFamily="34" charset="0"/>
              </a:rPr>
              <a:t>The king reflected and said, ‘Is this not Babylon the great, which I myself have built as a royal residence by the might of my power and for the glory of my majesty?’ </a:t>
            </a:r>
            <a:r>
              <a:rPr lang="en-US" b="1" i="0" baseline="30000" dirty="0">
                <a:solidFill>
                  <a:srgbClr val="000000"/>
                </a:solidFill>
                <a:effectLst/>
                <a:latin typeface="Verdana" panose="020B0604030504040204" pitchFamily="34" charset="0"/>
                <a:ea typeface="Verdana" panose="020B0604030504040204" pitchFamily="34" charset="0"/>
              </a:rPr>
              <a:t>31 </a:t>
            </a:r>
            <a:r>
              <a:rPr lang="en-US" b="0" i="0" dirty="0">
                <a:solidFill>
                  <a:srgbClr val="000000"/>
                </a:solidFill>
                <a:effectLst/>
                <a:latin typeface="Verdana" panose="020B0604030504040204" pitchFamily="34" charset="0"/>
                <a:ea typeface="Verdana" panose="020B0604030504040204" pitchFamily="34" charset="0"/>
              </a:rPr>
              <a:t>While the word </a:t>
            </a:r>
            <a:r>
              <a:rPr lang="en-US" b="0" i="1" dirty="0">
                <a:solidFill>
                  <a:srgbClr val="000000"/>
                </a:solidFill>
                <a:effectLst/>
                <a:latin typeface="Verdana" panose="020B0604030504040204" pitchFamily="34" charset="0"/>
                <a:ea typeface="Verdana" panose="020B0604030504040204" pitchFamily="34" charset="0"/>
              </a:rPr>
              <a:t>was</a:t>
            </a:r>
            <a:r>
              <a:rPr lang="en-US" b="0" i="0" dirty="0">
                <a:solidFill>
                  <a:srgbClr val="000000"/>
                </a:solidFill>
                <a:effectLst/>
                <a:latin typeface="Verdana" panose="020B0604030504040204" pitchFamily="34" charset="0"/>
                <a:ea typeface="Verdana" panose="020B0604030504040204" pitchFamily="34" charset="0"/>
              </a:rPr>
              <a:t> in the king’s mouth, a voice came from heaven, </a:t>
            </a:r>
            <a:r>
              <a:rPr lang="en-US" b="0" i="1" dirty="0">
                <a:solidFill>
                  <a:srgbClr val="000000"/>
                </a:solidFill>
                <a:effectLst/>
                <a:latin typeface="Verdana" panose="020B0604030504040204" pitchFamily="34" charset="0"/>
                <a:ea typeface="Verdana" panose="020B0604030504040204" pitchFamily="34" charset="0"/>
              </a:rPr>
              <a:t>saying</a:t>
            </a:r>
            <a:r>
              <a:rPr lang="en-US" b="0" i="0" dirty="0">
                <a:solidFill>
                  <a:srgbClr val="000000"/>
                </a:solidFill>
                <a:effectLst/>
                <a:latin typeface="Verdana" panose="020B0604030504040204" pitchFamily="34" charset="0"/>
                <a:ea typeface="Verdana" panose="020B0604030504040204" pitchFamily="34" charset="0"/>
              </a:rPr>
              <a:t>, ‘King Nebuchadnezzar, to you it is declared: sovereignty has been removed from you, </a:t>
            </a:r>
            <a:r>
              <a:rPr lang="en-US" b="1" i="0" baseline="30000" dirty="0">
                <a:solidFill>
                  <a:srgbClr val="000000"/>
                </a:solidFill>
                <a:effectLst/>
                <a:latin typeface="Verdana" panose="020B0604030504040204" pitchFamily="34" charset="0"/>
                <a:ea typeface="Verdana" panose="020B0604030504040204" pitchFamily="34" charset="0"/>
              </a:rPr>
              <a:t>32 </a:t>
            </a:r>
            <a:r>
              <a:rPr lang="en-US" b="0" i="0" dirty="0">
                <a:solidFill>
                  <a:srgbClr val="000000"/>
                </a:solidFill>
                <a:effectLst/>
                <a:latin typeface="Verdana" panose="020B0604030504040204" pitchFamily="34" charset="0"/>
                <a:ea typeface="Verdana" panose="020B0604030504040204" pitchFamily="34" charset="0"/>
              </a:rPr>
              <a:t>and you will be driven away from mankind, and your dwelling place </a:t>
            </a:r>
            <a:r>
              <a:rPr lang="en-US" b="0" i="1" dirty="0">
                <a:solidFill>
                  <a:srgbClr val="000000"/>
                </a:solidFill>
                <a:effectLst/>
                <a:latin typeface="Verdana" panose="020B0604030504040204" pitchFamily="34" charset="0"/>
                <a:ea typeface="Verdana" panose="020B0604030504040204" pitchFamily="34" charset="0"/>
              </a:rPr>
              <a:t>will be</a:t>
            </a:r>
            <a:r>
              <a:rPr lang="en-US" b="0" i="0" dirty="0">
                <a:solidFill>
                  <a:srgbClr val="000000"/>
                </a:solidFill>
                <a:effectLst/>
                <a:latin typeface="Verdana" panose="020B0604030504040204" pitchFamily="34" charset="0"/>
                <a:ea typeface="Verdana" panose="020B0604030504040204" pitchFamily="34" charset="0"/>
              </a:rPr>
              <a:t> with the beasts of the field. You will be given grass to eat like cattle, and seven periods of time will pass over you until you recognize that the Most High is ruler over the realm of mankind and bestows it on whomever He wishes.’</a:t>
            </a:r>
          </a:p>
          <a:p>
            <a:pPr algn="l"/>
            <a:endParaRPr lang="en-US" b="0" i="0" dirty="0">
              <a:solidFill>
                <a:srgbClr val="000000"/>
              </a:solidFill>
              <a:effectLst/>
              <a:latin typeface="Verdana" panose="020B0604030504040204" pitchFamily="34" charset="0"/>
              <a:ea typeface="Verdana" panose="020B0604030504040204" pitchFamily="34" charset="0"/>
            </a:endParaRPr>
          </a:p>
          <a:p>
            <a:pPr algn="l"/>
            <a:r>
              <a:rPr lang="en-US" b="0" i="0" dirty="0">
                <a:solidFill>
                  <a:srgbClr val="000000"/>
                </a:solidFill>
                <a:effectLst/>
                <a:latin typeface="Verdana" panose="020B0604030504040204" pitchFamily="34" charset="0"/>
                <a:ea typeface="Verdana" panose="020B0604030504040204" pitchFamily="34" charset="0"/>
              </a:rPr>
              <a:t>Daniel 5:18-23	 O king, the Most High God granted sovereignty, grandeur, glory and majesty to Nebuchadnezzar your father. </a:t>
            </a:r>
            <a:r>
              <a:rPr lang="en-US" b="1" i="0" baseline="30000" dirty="0">
                <a:solidFill>
                  <a:srgbClr val="000000"/>
                </a:solidFill>
                <a:effectLst/>
                <a:latin typeface="Verdana" panose="020B0604030504040204" pitchFamily="34" charset="0"/>
                <a:ea typeface="Verdana" panose="020B0604030504040204" pitchFamily="34" charset="0"/>
              </a:rPr>
              <a:t>19 </a:t>
            </a:r>
            <a:r>
              <a:rPr lang="en-US" b="0" i="0" dirty="0">
                <a:solidFill>
                  <a:srgbClr val="000000"/>
                </a:solidFill>
                <a:effectLst/>
                <a:latin typeface="Verdana" panose="020B0604030504040204" pitchFamily="34" charset="0"/>
                <a:ea typeface="Verdana" panose="020B0604030504040204" pitchFamily="34" charset="0"/>
              </a:rPr>
              <a:t>Because of the grandeur which He bestowed on him, all the peoples, nations and </a:t>
            </a:r>
            <a:r>
              <a:rPr lang="en-US" b="0" i="1" dirty="0">
                <a:solidFill>
                  <a:srgbClr val="000000"/>
                </a:solidFill>
                <a:effectLst/>
                <a:latin typeface="Verdana" panose="020B0604030504040204" pitchFamily="34" charset="0"/>
                <a:ea typeface="Verdana" panose="020B0604030504040204" pitchFamily="34" charset="0"/>
              </a:rPr>
              <a:t>men of every</a:t>
            </a:r>
            <a:r>
              <a:rPr lang="en-US" b="0" i="0" dirty="0">
                <a:solidFill>
                  <a:srgbClr val="000000"/>
                </a:solidFill>
                <a:effectLst/>
                <a:latin typeface="Verdana" panose="020B0604030504040204" pitchFamily="34" charset="0"/>
                <a:ea typeface="Verdana" panose="020B0604030504040204" pitchFamily="34" charset="0"/>
              </a:rPr>
              <a:t> language feared and trembled before him; whomever he wished he killed and whomever he wished he spared alive; and whomever he wished he elevated and whomever he wished he humbled. </a:t>
            </a:r>
            <a:r>
              <a:rPr lang="en-US" b="1" i="0" baseline="30000" dirty="0">
                <a:solidFill>
                  <a:srgbClr val="000000"/>
                </a:solidFill>
                <a:effectLst/>
                <a:latin typeface="Verdana" panose="020B0604030504040204" pitchFamily="34" charset="0"/>
                <a:ea typeface="Verdana" panose="020B0604030504040204" pitchFamily="34" charset="0"/>
              </a:rPr>
              <a:t>20 </a:t>
            </a:r>
            <a:r>
              <a:rPr lang="en-US" b="0" i="0" dirty="0">
                <a:solidFill>
                  <a:srgbClr val="000000"/>
                </a:solidFill>
                <a:effectLst/>
                <a:latin typeface="Verdana" panose="020B0604030504040204" pitchFamily="34" charset="0"/>
                <a:ea typeface="Verdana" panose="020B0604030504040204" pitchFamily="34" charset="0"/>
              </a:rPr>
              <a:t>But when his heart was lifted up and his spirit became so proud that he behaved arrogantly, he was deposed from his royal throne and </a:t>
            </a:r>
            <a:r>
              <a:rPr lang="en-US" b="0" i="1" dirty="0">
                <a:solidFill>
                  <a:srgbClr val="000000"/>
                </a:solidFill>
                <a:effectLst/>
                <a:latin typeface="Verdana" panose="020B0604030504040204" pitchFamily="34" charset="0"/>
                <a:ea typeface="Verdana" panose="020B0604030504040204" pitchFamily="34" charset="0"/>
              </a:rPr>
              <a:t>his</a:t>
            </a:r>
            <a:r>
              <a:rPr lang="en-US" b="0" i="0" dirty="0">
                <a:solidFill>
                  <a:srgbClr val="000000"/>
                </a:solidFill>
                <a:effectLst/>
                <a:latin typeface="Verdana" panose="020B0604030504040204" pitchFamily="34" charset="0"/>
                <a:ea typeface="Verdana" panose="020B0604030504040204" pitchFamily="34" charset="0"/>
              </a:rPr>
              <a:t> glory was taken away from him. </a:t>
            </a:r>
            <a:r>
              <a:rPr lang="en-US" b="1" i="0" baseline="30000" dirty="0">
                <a:solidFill>
                  <a:srgbClr val="000000"/>
                </a:solidFill>
                <a:effectLst/>
                <a:latin typeface="Verdana" panose="020B0604030504040204" pitchFamily="34" charset="0"/>
                <a:ea typeface="Verdana" panose="020B0604030504040204" pitchFamily="34" charset="0"/>
              </a:rPr>
              <a:t>21 </a:t>
            </a:r>
            <a:r>
              <a:rPr lang="en-US" b="0" i="0" dirty="0">
                <a:solidFill>
                  <a:srgbClr val="000000"/>
                </a:solidFill>
                <a:effectLst/>
                <a:latin typeface="Verdana" panose="020B0604030504040204" pitchFamily="34" charset="0"/>
                <a:ea typeface="Verdana" panose="020B0604030504040204" pitchFamily="34" charset="0"/>
              </a:rPr>
              <a:t>He was also driven away from mankind, and his heart was made like </a:t>
            </a:r>
            <a:r>
              <a:rPr lang="en-US" b="0" i="1" dirty="0">
                <a:solidFill>
                  <a:srgbClr val="000000"/>
                </a:solidFill>
                <a:effectLst/>
                <a:latin typeface="Verdana" panose="020B0604030504040204" pitchFamily="34" charset="0"/>
                <a:ea typeface="Verdana" panose="020B0604030504040204" pitchFamily="34" charset="0"/>
              </a:rPr>
              <a:t>that of</a:t>
            </a:r>
            <a:r>
              <a:rPr lang="en-US" b="0" i="0" dirty="0">
                <a:solidFill>
                  <a:srgbClr val="000000"/>
                </a:solidFill>
                <a:effectLst/>
                <a:latin typeface="Verdana" panose="020B0604030504040204" pitchFamily="34" charset="0"/>
                <a:ea typeface="Verdana" panose="020B0604030504040204" pitchFamily="34" charset="0"/>
              </a:rPr>
              <a:t> beasts, and his dwelling place </a:t>
            </a:r>
            <a:r>
              <a:rPr lang="en-US" b="0" i="1" dirty="0">
                <a:solidFill>
                  <a:srgbClr val="000000"/>
                </a:solidFill>
                <a:effectLst/>
                <a:latin typeface="Verdana" panose="020B0604030504040204" pitchFamily="34" charset="0"/>
                <a:ea typeface="Verdana" panose="020B0604030504040204" pitchFamily="34" charset="0"/>
              </a:rPr>
              <a:t>was</a:t>
            </a:r>
            <a:r>
              <a:rPr lang="en-US" b="0" i="0" dirty="0">
                <a:solidFill>
                  <a:srgbClr val="000000"/>
                </a:solidFill>
                <a:effectLst/>
                <a:latin typeface="Verdana" panose="020B0604030504040204" pitchFamily="34" charset="0"/>
                <a:ea typeface="Verdana" panose="020B0604030504040204" pitchFamily="34" charset="0"/>
              </a:rPr>
              <a:t> with the wild donkeys. He was given grass to eat like cattle, and his body was drenched with the dew of heaven until he recognized that the Most High God is ruler over the realm of mankind and </a:t>
            </a:r>
            <a:r>
              <a:rPr lang="en-US" b="0" i="1" dirty="0">
                <a:solidFill>
                  <a:srgbClr val="000000"/>
                </a:solidFill>
                <a:effectLst/>
                <a:latin typeface="Verdana" panose="020B0604030504040204" pitchFamily="34" charset="0"/>
                <a:ea typeface="Verdana" panose="020B0604030504040204" pitchFamily="34" charset="0"/>
              </a:rPr>
              <a:t>that</a:t>
            </a:r>
            <a:r>
              <a:rPr lang="en-US" b="0" i="0" dirty="0">
                <a:solidFill>
                  <a:srgbClr val="000000"/>
                </a:solidFill>
                <a:effectLst/>
                <a:latin typeface="Verdana" panose="020B0604030504040204" pitchFamily="34" charset="0"/>
                <a:ea typeface="Verdana" panose="020B0604030504040204" pitchFamily="34" charset="0"/>
              </a:rPr>
              <a:t> He sets over it whomever He wishes. </a:t>
            </a:r>
            <a:r>
              <a:rPr lang="en-US" b="1" i="0" baseline="30000" dirty="0">
                <a:solidFill>
                  <a:srgbClr val="000000"/>
                </a:solidFill>
                <a:effectLst/>
                <a:latin typeface="Verdana" panose="020B0604030504040204" pitchFamily="34" charset="0"/>
                <a:ea typeface="Verdana" panose="020B0604030504040204" pitchFamily="34" charset="0"/>
              </a:rPr>
              <a:t>22 </a:t>
            </a:r>
            <a:r>
              <a:rPr lang="en-US" b="1" i="0" dirty="0">
                <a:solidFill>
                  <a:srgbClr val="000000"/>
                </a:solidFill>
                <a:effectLst/>
                <a:latin typeface="Verdana" panose="020B0604030504040204" pitchFamily="34" charset="0"/>
                <a:ea typeface="Verdana" panose="020B0604030504040204" pitchFamily="34" charset="0"/>
              </a:rPr>
              <a:t>Yet you, his son, Belshazzar, have not humbled your heart, even though you knew all this</a:t>
            </a:r>
            <a:r>
              <a:rPr lang="en-US" b="0" i="0" dirty="0">
                <a:solidFill>
                  <a:srgbClr val="000000"/>
                </a:solidFill>
                <a:effectLst/>
                <a:latin typeface="Verdana" panose="020B0604030504040204" pitchFamily="34" charset="0"/>
                <a:ea typeface="Verdana" panose="020B0604030504040204" pitchFamily="34" charset="0"/>
              </a:rPr>
              <a:t>, </a:t>
            </a:r>
            <a:r>
              <a:rPr lang="en-US" b="1" i="0" baseline="30000" dirty="0">
                <a:solidFill>
                  <a:srgbClr val="000000"/>
                </a:solidFill>
                <a:effectLst/>
                <a:latin typeface="Verdana" panose="020B0604030504040204" pitchFamily="34" charset="0"/>
                <a:ea typeface="Verdana" panose="020B0604030504040204" pitchFamily="34" charset="0"/>
              </a:rPr>
              <a:t>23 </a:t>
            </a:r>
            <a:r>
              <a:rPr lang="en-US" b="0" i="0" dirty="0">
                <a:solidFill>
                  <a:srgbClr val="000000"/>
                </a:solidFill>
                <a:effectLst/>
                <a:latin typeface="Verdana" panose="020B0604030504040204" pitchFamily="34" charset="0"/>
                <a:ea typeface="Verdana" panose="020B0604030504040204" pitchFamily="34" charset="0"/>
              </a:rPr>
              <a:t>but you have exalted yourself against the Lord of heaven; and they have brought the vessels of His house before you, and you and your nobles, your wives and your concubines have been drinking wine from them; and you have praised the gods of silver and gold, of bronze, iron, wood and stone, which do not see, hear or understand. But the God in whose hand are your life-breath and all your ways, you have not glorified.</a:t>
            </a:r>
            <a:endParaRPr lang="en-US" dirty="0">
              <a:latin typeface="Verdana" panose="020B0604030504040204" pitchFamily="34" charset="0"/>
              <a:ea typeface="Verdana" panose="020B0604030504040204" pitchFamily="34" charset="0"/>
            </a:endParaRP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10</a:t>
            </a:fld>
            <a:endParaRPr lang="en-US" altLang="en-US"/>
          </a:p>
        </p:txBody>
      </p:sp>
    </p:spTree>
    <p:extLst>
      <p:ext uri="{BB962C8B-B14F-4D97-AF65-F5344CB8AC3E}">
        <p14:creationId xmlns:p14="http://schemas.microsoft.com/office/powerpoint/2010/main" val="193055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rPr>
              <a:t>Isaiah 14:16-17 </a:t>
            </a:r>
            <a:r>
              <a:rPr lang="en-US" b="0" i="0" dirty="0">
                <a:solidFill>
                  <a:srgbClr val="000000"/>
                </a:solidFill>
                <a:effectLst/>
                <a:latin typeface="Verdana" panose="020B0604030504040204" pitchFamily="34" charset="0"/>
                <a:ea typeface="Verdana" panose="020B0604030504040204" pitchFamily="34" charset="0"/>
              </a:rPr>
              <a:t>“Those who see you will gaze at you, They will ponder over you, </a:t>
            </a:r>
            <a:r>
              <a:rPr lang="en-US" b="0" i="1" dirty="0">
                <a:solidFill>
                  <a:srgbClr val="000000"/>
                </a:solidFill>
                <a:effectLst/>
                <a:latin typeface="Verdana" panose="020B0604030504040204" pitchFamily="34" charset="0"/>
                <a:ea typeface="Verdana" panose="020B0604030504040204" pitchFamily="34" charset="0"/>
              </a:rPr>
              <a:t>saying</a:t>
            </a:r>
            <a:r>
              <a:rPr lang="en-US" b="0" i="0" dirty="0">
                <a:solidFill>
                  <a:srgbClr val="000000"/>
                </a:solidFill>
                <a:effectLst/>
                <a:latin typeface="Verdana" panose="020B0604030504040204" pitchFamily="34" charset="0"/>
                <a:ea typeface="Verdana" panose="020B0604030504040204" pitchFamily="34" charset="0"/>
              </a:rPr>
              <a:t>, ‘Is this the man who made the earth tremble, Who shook kingdoms, </a:t>
            </a:r>
            <a:r>
              <a:rPr lang="en-US" b="1" i="0" baseline="30000" dirty="0">
                <a:solidFill>
                  <a:srgbClr val="000000"/>
                </a:solidFill>
                <a:effectLst/>
                <a:latin typeface="Verdana" panose="020B0604030504040204" pitchFamily="34" charset="0"/>
                <a:ea typeface="Verdana" panose="020B0604030504040204" pitchFamily="34" charset="0"/>
              </a:rPr>
              <a:t>17 </a:t>
            </a:r>
            <a:r>
              <a:rPr lang="en-US" b="0" i="0" dirty="0">
                <a:solidFill>
                  <a:srgbClr val="000000"/>
                </a:solidFill>
                <a:effectLst/>
                <a:latin typeface="Verdana" panose="020B0604030504040204" pitchFamily="34" charset="0"/>
                <a:ea typeface="Verdana" panose="020B0604030504040204" pitchFamily="34" charset="0"/>
              </a:rPr>
              <a:t>Who made the world like a wilderness And overthrew its cities, Who did not allow his prisoners to </a:t>
            </a:r>
            <a:r>
              <a:rPr lang="en-US" b="0" i="1" dirty="0">
                <a:solidFill>
                  <a:srgbClr val="000000"/>
                </a:solidFill>
                <a:effectLst/>
                <a:latin typeface="Verdana" panose="020B0604030504040204" pitchFamily="34" charset="0"/>
                <a:ea typeface="Verdana" panose="020B0604030504040204" pitchFamily="34" charset="0"/>
              </a:rPr>
              <a:t>go</a:t>
            </a:r>
            <a:r>
              <a:rPr lang="en-US" b="0" i="0" dirty="0">
                <a:solidFill>
                  <a:srgbClr val="000000"/>
                </a:solidFill>
                <a:effectLst/>
                <a:latin typeface="Verdana" panose="020B0604030504040204" pitchFamily="34" charset="0"/>
                <a:ea typeface="Verdana" panose="020B0604030504040204" pitchFamily="34" charset="0"/>
              </a:rPr>
              <a:t> home?’</a:t>
            </a:r>
          </a:p>
          <a:p>
            <a:endParaRPr lang="en-US" b="0" i="0" dirty="0">
              <a:solidFill>
                <a:srgbClr val="000000"/>
              </a:solidFill>
              <a:effectLst/>
              <a:latin typeface="Verdana" panose="020B0604030504040204" pitchFamily="34" charset="0"/>
              <a:ea typeface="Verdana" panose="020B0604030504040204" pitchFamily="34" charset="0"/>
            </a:endParaRPr>
          </a:p>
          <a:p>
            <a:r>
              <a:rPr lang="en-US" b="0" i="0" dirty="0">
                <a:solidFill>
                  <a:srgbClr val="000000"/>
                </a:solidFill>
                <a:effectLst/>
                <a:latin typeface="Verdana" panose="020B0604030504040204" pitchFamily="34" charset="0"/>
                <a:ea typeface="Verdana" panose="020B0604030504040204" pitchFamily="34" charset="0"/>
              </a:rPr>
              <a:t>Jeremiah 4:7-8 “A lion has gone up from his thicket, </a:t>
            </a:r>
            <a:r>
              <a:rPr lang="en-US" b="1" i="0" dirty="0">
                <a:solidFill>
                  <a:srgbClr val="000000"/>
                </a:solidFill>
                <a:effectLst/>
                <a:latin typeface="Verdana" panose="020B0604030504040204" pitchFamily="34" charset="0"/>
                <a:ea typeface="Verdana" panose="020B0604030504040204" pitchFamily="34" charset="0"/>
              </a:rPr>
              <a:t>And a destroyer of nations has set out</a:t>
            </a:r>
            <a:r>
              <a:rPr lang="en-US" b="0" i="0" dirty="0">
                <a:solidFill>
                  <a:srgbClr val="000000"/>
                </a:solidFill>
                <a:effectLst/>
                <a:latin typeface="Verdana" panose="020B0604030504040204" pitchFamily="34" charset="0"/>
                <a:ea typeface="Verdana" panose="020B0604030504040204" pitchFamily="34" charset="0"/>
              </a:rPr>
              <a:t>; He has gone out from his place To make your land a waste. Your cities will be ruins Without inhabitant. </a:t>
            </a:r>
            <a:r>
              <a:rPr lang="en-US" b="1" i="0" baseline="30000" dirty="0">
                <a:solidFill>
                  <a:srgbClr val="000000"/>
                </a:solidFill>
                <a:effectLst/>
                <a:latin typeface="Verdana" panose="020B0604030504040204" pitchFamily="34" charset="0"/>
                <a:ea typeface="Verdana" panose="020B0604030504040204" pitchFamily="34" charset="0"/>
              </a:rPr>
              <a:t>8 </a:t>
            </a:r>
            <a:r>
              <a:rPr lang="en-US" b="0" i="0" dirty="0">
                <a:solidFill>
                  <a:srgbClr val="000000"/>
                </a:solidFill>
                <a:effectLst/>
                <a:latin typeface="Verdana" panose="020B0604030504040204" pitchFamily="34" charset="0"/>
                <a:ea typeface="Verdana" panose="020B0604030504040204" pitchFamily="34" charset="0"/>
              </a:rPr>
              <a:t>“For this, put on sackcloth, Lament and wail; For the fierce anger of the </a:t>
            </a:r>
            <a:r>
              <a:rPr lang="en-US" b="0" i="0" cap="small" dirty="0">
                <a:solidFill>
                  <a:srgbClr val="000000"/>
                </a:solidFill>
                <a:effectLst/>
                <a:latin typeface="Verdana" panose="020B0604030504040204" pitchFamily="34" charset="0"/>
                <a:ea typeface="Verdana" panose="020B0604030504040204" pitchFamily="34" charset="0"/>
              </a:rPr>
              <a:t>Lord </a:t>
            </a:r>
            <a:r>
              <a:rPr lang="en-US" b="0" i="0" dirty="0">
                <a:solidFill>
                  <a:srgbClr val="000000"/>
                </a:solidFill>
                <a:effectLst/>
                <a:latin typeface="Verdana" panose="020B0604030504040204" pitchFamily="34" charset="0"/>
                <a:ea typeface="Verdana" panose="020B0604030504040204" pitchFamily="34" charset="0"/>
              </a:rPr>
              <a:t>Has not turned back from us.”</a:t>
            </a:r>
            <a:endParaRPr lang="en-US" dirty="0">
              <a:latin typeface="Verdana" panose="020B0604030504040204" pitchFamily="34" charset="0"/>
              <a:ea typeface="Verdana" panose="020B0604030504040204" pitchFamily="34" charset="0"/>
            </a:endParaRPr>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11</a:t>
            </a:fld>
            <a:endParaRPr lang="en-US" altLang="en-US"/>
          </a:p>
        </p:txBody>
      </p:sp>
    </p:spTree>
    <p:extLst>
      <p:ext uri="{BB962C8B-B14F-4D97-AF65-F5344CB8AC3E}">
        <p14:creationId xmlns:p14="http://schemas.microsoft.com/office/powerpoint/2010/main" val="86609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Verdana" panose="020B0604030504040204" pitchFamily="34" charset="0"/>
                <a:ea typeface="Verdana" panose="020B0604030504040204" pitchFamily="34" charset="0"/>
              </a:rPr>
              <a:t>Isaiah 14:18-22 All the kings of the nations lie in glory, Each in his own tomb. </a:t>
            </a:r>
            <a:r>
              <a:rPr lang="en-US" b="1" i="0" baseline="30000" dirty="0">
                <a:solidFill>
                  <a:srgbClr val="000000"/>
                </a:solidFill>
                <a:effectLst/>
                <a:latin typeface="Verdana" panose="020B0604030504040204" pitchFamily="34" charset="0"/>
                <a:ea typeface="Verdana" panose="020B0604030504040204" pitchFamily="34" charset="0"/>
              </a:rPr>
              <a:t>19 </a:t>
            </a:r>
            <a:r>
              <a:rPr lang="en-US" b="0" i="0" dirty="0">
                <a:solidFill>
                  <a:srgbClr val="000000"/>
                </a:solidFill>
                <a:effectLst/>
                <a:latin typeface="Verdana" panose="020B0604030504040204" pitchFamily="34" charset="0"/>
                <a:ea typeface="Verdana" panose="020B0604030504040204" pitchFamily="34" charset="0"/>
              </a:rPr>
              <a:t>“But you have been cast out of your tomb Like a rejected branch, Clothed with the slain who are pierced with a sword, Who go down to the stones of the pit Like a trampled corpse. </a:t>
            </a:r>
            <a:r>
              <a:rPr lang="en-US" b="1" i="0" baseline="30000" dirty="0">
                <a:solidFill>
                  <a:srgbClr val="000000"/>
                </a:solidFill>
                <a:effectLst/>
                <a:latin typeface="Verdana" panose="020B0604030504040204" pitchFamily="34" charset="0"/>
                <a:ea typeface="Verdana" panose="020B0604030504040204" pitchFamily="34" charset="0"/>
              </a:rPr>
              <a:t>20 </a:t>
            </a:r>
            <a:r>
              <a:rPr lang="en-US" b="0" i="0" dirty="0">
                <a:solidFill>
                  <a:srgbClr val="000000"/>
                </a:solidFill>
                <a:effectLst/>
                <a:latin typeface="Verdana" panose="020B0604030504040204" pitchFamily="34" charset="0"/>
                <a:ea typeface="Verdana" panose="020B0604030504040204" pitchFamily="34" charset="0"/>
              </a:rPr>
              <a:t>“You will not be united with them in burial, Because you have ruined your country, You have slain your people. May the offspring of evildoers not be mentioned forever. </a:t>
            </a:r>
            <a:r>
              <a:rPr lang="en-US" b="1" i="0" baseline="30000" dirty="0">
                <a:solidFill>
                  <a:srgbClr val="000000"/>
                </a:solidFill>
                <a:effectLst/>
                <a:latin typeface="Verdana" panose="020B0604030504040204" pitchFamily="34" charset="0"/>
                <a:ea typeface="Verdana" panose="020B0604030504040204" pitchFamily="34" charset="0"/>
              </a:rPr>
              <a:t>21 </a:t>
            </a:r>
            <a:r>
              <a:rPr lang="en-US" b="0" i="0" dirty="0">
                <a:solidFill>
                  <a:srgbClr val="000000"/>
                </a:solidFill>
                <a:effectLst/>
                <a:latin typeface="Verdana" panose="020B0604030504040204" pitchFamily="34" charset="0"/>
                <a:ea typeface="Verdana" panose="020B0604030504040204" pitchFamily="34" charset="0"/>
              </a:rPr>
              <a:t>“Prepare for his sons a place of slaughter Because of the iniquity of their fathers. They must not arise and take possession of the earth And fill the face of the world with cities.” </a:t>
            </a:r>
            <a:r>
              <a:rPr lang="en-US" b="1" i="0" baseline="30000" dirty="0">
                <a:solidFill>
                  <a:srgbClr val="000000"/>
                </a:solidFill>
                <a:effectLst/>
                <a:latin typeface="Verdana" panose="020B0604030504040204" pitchFamily="34" charset="0"/>
                <a:ea typeface="Verdana" panose="020B0604030504040204" pitchFamily="34" charset="0"/>
              </a:rPr>
              <a:t>22 </a:t>
            </a:r>
            <a:r>
              <a:rPr lang="en-US" b="0" i="0" dirty="0">
                <a:solidFill>
                  <a:srgbClr val="000000"/>
                </a:solidFill>
                <a:effectLst/>
                <a:latin typeface="Verdana" panose="020B0604030504040204" pitchFamily="34" charset="0"/>
                <a:ea typeface="Verdana" panose="020B0604030504040204" pitchFamily="34" charset="0"/>
              </a:rPr>
              <a:t>“I will rise up against them,” declares the </a:t>
            </a:r>
            <a:r>
              <a:rPr lang="en-US" b="0" i="0" cap="small" dirty="0">
                <a:solidFill>
                  <a:srgbClr val="000000"/>
                </a:solidFill>
                <a:effectLst/>
                <a:latin typeface="Verdana" panose="020B0604030504040204" pitchFamily="34" charset="0"/>
                <a:ea typeface="Verdana" panose="020B0604030504040204" pitchFamily="34" charset="0"/>
              </a:rPr>
              <a:t>Lord</a:t>
            </a:r>
            <a:r>
              <a:rPr lang="en-US" b="0" i="0" dirty="0">
                <a:solidFill>
                  <a:srgbClr val="000000"/>
                </a:solidFill>
                <a:effectLst/>
                <a:latin typeface="Verdana" panose="020B0604030504040204" pitchFamily="34" charset="0"/>
                <a:ea typeface="Verdana" panose="020B0604030504040204" pitchFamily="34" charset="0"/>
              </a:rPr>
              <a:t> of hosts, “and will cut off from Babylon name and survivors, offspring and posterity,” declares the </a:t>
            </a:r>
            <a:r>
              <a:rPr lang="en-US" b="0" i="0" cap="small" dirty="0">
                <a:solidFill>
                  <a:srgbClr val="000000"/>
                </a:solidFill>
                <a:effectLst/>
                <a:latin typeface="Verdana" panose="020B0604030504040204" pitchFamily="34" charset="0"/>
                <a:ea typeface="Verdana" panose="020B0604030504040204" pitchFamily="34" charset="0"/>
              </a:rPr>
              <a:t>Lord</a:t>
            </a:r>
            <a:r>
              <a:rPr lang="en-US" b="0" i="0" dirty="0">
                <a:solidFill>
                  <a:srgbClr val="000000"/>
                </a:solidFill>
                <a:effectLst/>
                <a:latin typeface="Verdana" panose="020B0604030504040204" pitchFamily="34" charset="0"/>
                <a:ea typeface="Verdana" panose="020B0604030504040204" pitchFamily="34" charset="0"/>
              </a:rPr>
              <a:t>.</a:t>
            </a:r>
          </a:p>
          <a:p>
            <a:endParaRPr lang="en-US" dirty="0"/>
          </a:p>
        </p:txBody>
      </p:sp>
      <p:sp>
        <p:nvSpPr>
          <p:cNvPr id="5" name="Date Placeholder 4"/>
          <p:cNvSpPr>
            <a:spLocks noGrp="1"/>
          </p:cNvSpPr>
          <p:nvPr>
            <p:ph type="dt" idx="1"/>
          </p:nvPr>
        </p:nvSpPr>
        <p:spPr/>
        <p:txBody>
          <a:bodyPr/>
          <a:lstStyle/>
          <a:p>
            <a:pPr>
              <a:defRPr/>
            </a:pPr>
            <a:r>
              <a:rPr lang="en-US"/>
              <a:t>12/1/2024 am</a:t>
            </a:r>
          </a:p>
        </p:txBody>
      </p:sp>
      <p:sp>
        <p:nvSpPr>
          <p:cNvPr id="6" name="Footer Placeholder 5"/>
          <p:cNvSpPr>
            <a:spLocks noGrp="1"/>
          </p:cNvSpPr>
          <p:nvPr>
            <p:ph type="ftr" sz="quarter" idx="4"/>
          </p:nvPr>
        </p:nvSpPr>
        <p:spPr/>
        <p:txBody>
          <a:bodyPr/>
          <a:lstStyle/>
          <a:p>
            <a:pPr>
              <a:defRPr/>
            </a:pPr>
            <a:r>
              <a:rPr lang="en-US"/>
              <a:t>Randy Childs</a:t>
            </a:r>
          </a:p>
        </p:txBody>
      </p:sp>
      <p:sp>
        <p:nvSpPr>
          <p:cNvPr id="7" name="Slide Number Placeholder 6"/>
          <p:cNvSpPr>
            <a:spLocks noGrp="1"/>
          </p:cNvSpPr>
          <p:nvPr>
            <p:ph type="sldNum" sz="quarter" idx="5"/>
          </p:nvPr>
        </p:nvSpPr>
        <p:spPr/>
        <p:txBody>
          <a:bodyPr/>
          <a:lstStyle/>
          <a:p>
            <a:fld id="{10580459-A1F9-4035-BFEC-D4189BE623AE}" type="slidenum">
              <a:rPr lang="en-US" altLang="en-US" smtClean="0"/>
              <a:pPr/>
              <a:t>12</a:t>
            </a:fld>
            <a:endParaRPr lang="en-US" altLang="en-US"/>
          </a:p>
        </p:txBody>
      </p:sp>
    </p:spTree>
    <p:extLst>
      <p:ext uri="{BB962C8B-B14F-4D97-AF65-F5344CB8AC3E}">
        <p14:creationId xmlns:p14="http://schemas.microsoft.com/office/powerpoint/2010/main" val="15928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17F9FA0-B675-6766-5CA4-855B6C91DB86}"/>
              </a:ext>
            </a:extLst>
          </p:cNvPr>
          <p:cNvSpPr>
            <a:spLocks noChangeArrowheads="1"/>
          </p:cNvSpPr>
          <p:nvPr/>
        </p:nvSpPr>
        <p:spPr bwMode="ltGray">
          <a:xfrm>
            <a:off x="0" y="0"/>
            <a:ext cx="825500" cy="6858000"/>
          </a:xfrm>
          <a:prstGeom prst="rect">
            <a:avLst/>
          </a:prstGeom>
          <a:solidFill>
            <a:schemeClr val="tx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 name="Rectangle 2">
            <a:extLst>
              <a:ext uri="{FF2B5EF4-FFF2-40B4-BE49-F238E27FC236}">
                <a16:creationId xmlns:a16="http://schemas.microsoft.com/office/drawing/2014/main" id="{F02F5D90-DA48-301E-4FA8-B143D291BEE6}"/>
              </a:ext>
            </a:extLst>
          </p:cNvPr>
          <p:cNvSpPr>
            <a:spLocks noChangeArrowheads="1"/>
          </p:cNvSpPr>
          <p:nvPr/>
        </p:nvSpPr>
        <p:spPr bwMode="ltGray">
          <a:xfrm>
            <a:off x="0" y="3543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75"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Tx/>
              <a:buNone/>
              <a:defRPr/>
            </a:lvl1pPr>
          </a:lstStyle>
          <a:p>
            <a:r>
              <a:rPr lang="en-US"/>
              <a:t>Click to edit Master subtitle style</a:t>
            </a:r>
          </a:p>
        </p:txBody>
      </p:sp>
      <p:sp>
        <p:nvSpPr>
          <p:cNvPr id="4" name="Rectangle 5">
            <a:extLst>
              <a:ext uri="{FF2B5EF4-FFF2-40B4-BE49-F238E27FC236}">
                <a16:creationId xmlns:a16="http://schemas.microsoft.com/office/drawing/2014/main" id="{9B60F9B9-1B4A-608B-D096-38C440DB8728}"/>
              </a:ext>
            </a:extLst>
          </p:cNvPr>
          <p:cNvSpPr>
            <a:spLocks noGrp="1" noChangeArrowheads="1"/>
          </p:cNvSpPr>
          <p:nvPr>
            <p:ph type="dt" sz="half" idx="10"/>
          </p:nvPr>
        </p:nvSpPr>
        <p:spPr/>
        <p:txBody>
          <a:bodyPr/>
          <a:lstStyle>
            <a:lvl1pPr>
              <a:defRPr>
                <a:solidFill>
                  <a:srgbClr val="CCECFF"/>
                </a:solidFill>
              </a:defRPr>
            </a:lvl1pPr>
          </a:lstStyle>
          <a:p>
            <a:pPr>
              <a:defRPr/>
            </a:pPr>
            <a:endParaRPr lang="en-US"/>
          </a:p>
        </p:txBody>
      </p:sp>
      <p:sp>
        <p:nvSpPr>
          <p:cNvPr id="5" name="Rectangle 6">
            <a:extLst>
              <a:ext uri="{FF2B5EF4-FFF2-40B4-BE49-F238E27FC236}">
                <a16:creationId xmlns:a16="http://schemas.microsoft.com/office/drawing/2014/main" id="{08356370-28E4-4E33-FD5B-156CBF034830}"/>
              </a:ext>
            </a:extLst>
          </p:cNvPr>
          <p:cNvSpPr>
            <a:spLocks noGrp="1" noChangeArrowheads="1"/>
          </p:cNvSpPr>
          <p:nvPr>
            <p:ph type="ftr" sz="quarter" idx="11"/>
          </p:nvPr>
        </p:nvSpPr>
        <p:spPr/>
        <p:txBody>
          <a:bodyPr/>
          <a:lstStyle>
            <a:lvl1pPr>
              <a:defRPr>
                <a:solidFill>
                  <a:srgbClr val="CCECFF"/>
                </a:solidFill>
              </a:defRPr>
            </a:lvl1pPr>
          </a:lstStyle>
          <a:p>
            <a:pPr>
              <a:defRPr/>
            </a:pPr>
            <a:endParaRPr lang="en-US"/>
          </a:p>
        </p:txBody>
      </p:sp>
      <p:sp>
        <p:nvSpPr>
          <p:cNvPr id="6" name="Rectangle 7">
            <a:extLst>
              <a:ext uri="{FF2B5EF4-FFF2-40B4-BE49-F238E27FC236}">
                <a16:creationId xmlns:a16="http://schemas.microsoft.com/office/drawing/2014/main" id="{6CF6B12E-B148-D506-CEE6-DAF2128FBDB4}"/>
              </a:ext>
            </a:extLst>
          </p:cNvPr>
          <p:cNvSpPr>
            <a:spLocks noGrp="1" noChangeArrowheads="1"/>
          </p:cNvSpPr>
          <p:nvPr>
            <p:ph type="sldNum" sz="quarter" idx="12"/>
          </p:nvPr>
        </p:nvSpPr>
        <p:spPr/>
        <p:txBody>
          <a:bodyPr/>
          <a:lstStyle>
            <a:lvl1pPr>
              <a:defRPr>
                <a:solidFill>
                  <a:srgbClr val="CCECFF"/>
                </a:solidFill>
              </a:defRPr>
            </a:lvl1pPr>
          </a:lstStyle>
          <a:p>
            <a:fld id="{C1997F01-DEE8-4299-BD2C-BB439D834C39}" type="slidenum">
              <a:rPr lang="en-US" altLang="en-US"/>
              <a:pPr/>
              <a:t>‹#›</a:t>
            </a:fld>
            <a:endParaRPr lang="en-US" altLang="en-US"/>
          </a:p>
        </p:txBody>
      </p:sp>
    </p:spTree>
    <p:extLst>
      <p:ext uri="{BB962C8B-B14F-4D97-AF65-F5344CB8AC3E}">
        <p14:creationId xmlns:p14="http://schemas.microsoft.com/office/powerpoint/2010/main" val="336788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23A590-666A-D596-8A4D-90ED252A65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D2305C-0707-7AA0-12AA-9CE1426EA5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227C5A-20CE-F303-16ED-37E2A8E7A963}"/>
              </a:ext>
            </a:extLst>
          </p:cNvPr>
          <p:cNvSpPr>
            <a:spLocks noGrp="1" noChangeArrowheads="1"/>
          </p:cNvSpPr>
          <p:nvPr>
            <p:ph type="sldNum" sz="quarter" idx="12"/>
          </p:nvPr>
        </p:nvSpPr>
        <p:spPr>
          <a:ln/>
        </p:spPr>
        <p:txBody>
          <a:bodyPr/>
          <a:lstStyle>
            <a:lvl1pPr>
              <a:defRPr/>
            </a:lvl1pPr>
          </a:lstStyle>
          <a:p>
            <a:fld id="{60A0A982-850D-46D4-84CB-6C299336091E}" type="slidenum">
              <a:rPr lang="en-US" altLang="en-US"/>
              <a:pPr/>
              <a:t>‹#›</a:t>
            </a:fld>
            <a:endParaRPr lang="en-US" altLang="en-US"/>
          </a:p>
        </p:txBody>
      </p:sp>
    </p:spTree>
    <p:extLst>
      <p:ext uri="{BB962C8B-B14F-4D97-AF65-F5344CB8AC3E}">
        <p14:creationId xmlns:p14="http://schemas.microsoft.com/office/powerpoint/2010/main" val="287172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F87810-FE2B-ECD5-6E82-2EECC9C801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921E16-8EC0-0038-E764-54AB169FB0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8FD25E-0977-E152-A639-BE360D7792B5}"/>
              </a:ext>
            </a:extLst>
          </p:cNvPr>
          <p:cNvSpPr>
            <a:spLocks noGrp="1" noChangeArrowheads="1"/>
          </p:cNvSpPr>
          <p:nvPr>
            <p:ph type="sldNum" sz="quarter" idx="12"/>
          </p:nvPr>
        </p:nvSpPr>
        <p:spPr>
          <a:ln/>
        </p:spPr>
        <p:txBody>
          <a:bodyPr/>
          <a:lstStyle>
            <a:lvl1pPr>
              <a:defRPr/>
            </a:lvl1pPr>
          </a:lstStyle>
          <a:p>
            <a:fld id="{4FD9FDE4-7FF6-4B36-8459-BE593A5E9286}" type="slidenum">
              <a:rPr lang="en-US" altLang="en-US"/>
              <a:pPr/>
              <a:t>‹#›</a:t>
            </a:fld>
            <a:endParaRPr lang="en-US" altLang="en-US"/>
          </a:p>
        </p:txBody>
      </p:sp>
    </p:spTree>
    <p:extLst>
      <p:ext uri="{BB962C8B-B14F-4D97-AF65-F5344CB8AC3E}">
        <p14:creationId xmlns:p14="http://schemas.microsoft.com/office/powerpoint/2010/main" val="424857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C034AC-1E1B-F2F7-3C28-BE3A7B41E4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41C6E9-EEDF-8E9A-19A9-9C4C2EBC93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228033-030C-B6E0-063D-84A7A4DAF89B}"/>
              </a:ext>
            </a:extLst>
          </p:cNvPr>
          <p:cNvSpPr>
            <a:spLocks noGrp="1" noChangeArrowheads="1"/>
          </p:cNvSpPr>
          <p:nvPr>
            <p:ph type="sldNum" sz="quarter" idx="12"/>
          </p:nvPr>
        </p:nvSpPr>
        <p:spPr>
          <a:ln/>
        </p:spPr>
        <p:txBody>
          <a:bodyPr/>
          <a:lstStyle>
            <a:lvl1pPr>
              <a:defRPr/>
            </a:lvl1pPr>
          </a:lstStyle>
          <a:p>
            <a:fld id="{D01B611F-07BD-49C1-9218-629F459C00F5}" type="slidenum">
              <a:rPr lang="en-US" altLang="en-US"/>
              <a:pPr/>
              <a:t>‹#›</a:t>
            </a:fld>
            <a:endParaRPr lang="en-US" altLang="en-US"/>
          </a:p>
        </p:txBody>
      </p:sp>
    </p:spTree>
    <p:extLst>
      <p:ext uri="{BB962C8B-B14F-4D97-AF65-F5344CB8AC3E}">
        <p14:creationId xmlns:p14="http://schemas.microsoft.com/office/powerpoint/2010/main" val="168455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A9478C2-DCBF-C252-BE0F-9ECA4187A9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84DB60-8042-8DDB-242B-753AF1BC14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D05FD8-403C-8152-6574-8A877D6BE8DB}"/>
              </a:ext>
            </a:extLst>
          </p:cNvPr>
          <p:cNvSpPr>
            <a:spLocks noGrp="1" noChangeArrowheads="1"/>
          </p:cNvSpPr>
          <p:nvPr>
            <p:ph type="sldNum" sz="quarter" idx="12"/>
          </p:nvPr>
        </p:nvSpPr>
        <p:spPr>
          <a:ln/>
        </p:spPr>
        <p:txBody>
          <a:bodyPr/>
          <a:lstStyle>
            <a:lvl1pPr>
              <a:defRPr/>
            </a:lvl1pPr>
          </a:lstStyle>
          <a:p>
            <a:fld id="{496B95F5-BF1C-4362-B5FD-8424724CC122}" type="slidenum">
              <a:rPr lang="en-US" altLang="en-US"/>
              <a:pPr/>
              <a:t>‹#›</a:t>
            </a:fld>
            <a:endParaRPr lang="en-US" altLang="en-US"/>
          </a:p>
        </p:txBody>
      </p:sp>
    </p:spTree>
    <p:extLst>
      <p:ext uri="{BB962C8B-B14F-4D97-AF65-F5344CB8AC3E}">
        <p14:creationId xmlns:p14="http://schemas.microsoft.com/office/powerpoint/2010/main" val="368079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D14D776-246A-F52A-BAEE-432B2F60D4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D393F1-DB00-A3F8-3C43-2581DD8A8F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640CAF-BC9C-9471-F7B9-7A006A90928B}"/>
              </a:ext>
            </a:extLst>
          </p:cNvPr>
          <p:cNvSpPr>
            <a:spLocks noGrp="1" noChangeArrowheads="1"/>
          </p:cNvSpPr>
          <p:nvPr>
            <p:ph type="sldNum" sz="quarter" idx="12"/>
          </p:nvPr>
        </p:nvSpPr>
        <p:spPr>
          <a:ln/>
        </p:spPr>
        <p:txBody>
          <a:bodyPr/>
          <a:lstStyle>
            <a:lvl1pPr>
              <a:defRPr/>
            </a:lvl1pPr>
          </a:lstStyle>
          <a:p>
            <a:fld id="{9C1C021E-6D78-4092-8AE4-1584DE4319F5}" type="slidenum">
              <a:rPr lang="en-US" altLang="en-US"/>
              <a:pPr/>
              <a:t>‹#›</a:t>
            </a:fld>
            <a:endParaRPr lang="en-US" altLang="en-US"/>
          </a:p>
        </p:txBody>
      </p:sp>
    </p:spTree>
    <p:extLst>
      <p:ext uri="{BB962C8B-B14F-4D97-AF65-F5344CB8AC3E}">
        <p14:creationId xmlns:p14="http://schemas.microsoft.com/office/powerpoint/2010/main" val="7292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9B7B0C5-9CA1-A8D1-58AF-180FE85E34B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03A2A52-5EC4-58EA-0293-1B2568B782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CF4C305-3D05-2084-BC06-0BC098AAC067}"/>
              </a:ext>
            </a:extLst>
          </p:cNvPr>
          <p:cNvSpPr>
            <a:spLocks noGrp="1" noChangeArrowheads="1"/>
          </p:cNvSpPr>
          <p:nvPr>
            <p:ph type="sldNum" sz="quarter" idx="12"/>
          </p:nvPr>
        </p:nvSpPr>
        <p:spPr>
          <a:ln/>
        </p:spPr>
        <p:txBody>
          <a:bodyPr/>
          <a:lstStyle>
            <a:lvl1pPr>
              <a:defRPr/>
            </a:lvl1pPr>
          </a:lstStyle>
          <a:p>
            <a:fld id="{DF65DF8E-4480-4AED-A719-79B6D82EF0D1}" type="slidenum">
              <a:rPr lang="en-US" altLang="en-US"/>
              <a:pPr/>
              <a:t>‹#›</a:t>
            </a:fld>
            <a:endParaRPr lang="en-US" altLang="en-US"/>
          </a:p>
        </p:txBody>
      </p:sp>
    </p:spTree>
    <p:extLst>
      <p:ext uri="{BB962C8B-B14F-4D97-AF65-F5344CB8AC3E}">
        <p14:creationId xmlns:p14="http://schemas.microsoft.com/office/powerpoint/2010/main" val="244139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221666B-5DA7-5629-CB97-3CB03AA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6741452-A207-E575-D7FA-C54AE87380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E84B44-E2CE-65FF-DC9E-D388EBE4EBDA}"/>
              </a:ext>
            </a:extLst>
          </p:cNvPr>
          <p:cNvSpPr>
            <a:spLocks noGrp="1" noChangeArrowheads="1"/>
          </p:cNvSpPr>
          <p:nvPr>
            <p:ph type="sldNum" sz="quarter" idx="12"/>
          </p:nvPr>
        </p:nvSpPr>
        <p:spPr>
          <a:ln/>
        </p:spPr>
        <p:txBody>
          <a:bodyPr/>
          <a:lstStyle>
            <a:lvl1pPr>
              <a:defRPr/>
            </a:lvl1pPr>
          </a:lstStyle>
          <a:p>
            <a:fld id="{9623F891-93E7-4471-9FA8-2A7DD62B5975}" type="slidenum">
              <a:rPr lang="en-US" altLang="en-US"/>
              <a:pPr/>
              <a:t>‹#›</a:t>
            </a:fld>
            <a:endParaRPr lang="en-US" altLang="en-US"/>
          </a:p>
        </p:txBody>
      </p:sp>
    </p:spTree>
    <p:extLst>
      <p:ext uri="{BB962C8B-B14F-4D97-AF65-F5344CB8AC3E}">
        <p14:creationId xmlns:p14="http://schemas.microsoft.com/office/powerpoint/2010/main" val="401700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4B3F72-FD90-5239-9A21-08E91E1364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BAC5B4-3DAD-1B59-E185-60AAA0E79A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1AB60FE-29A0-2755-D43F-236664BD9B1E}"/>
              </a:ext>
            </a:extLst>
          </p:cNvPr>
          <p:cNvSpPr>
            <a:spLocks noGrp="1" noChangeArrowheads="1"/>
          </p:cNvSpPr>
          <p:nvPr>
            <p:ph type="sldNum" sz="quarter" idx="12"/>
          </p:nvPr>
        </p:nvSpPr>
        <p:spPr>
          <a:ln/>
        </p:spPr>
        <p:txBody>
          <a:bodyPr/>
          <a:lstStyle>
            <a:lvl1pPr>
              <a:defRPr/>
            </a:lvl1pPr>
          </a:lstStyle>
          <a:p>
            <a:fld id="{AAD9AA3D-6E88-43F7-AE49-FC08B0AB3EB8}" type="slidenum">
              <a:rPr lang="en-US" altLang="en-US"/>
              <a:pPr/>
              <a:t>‹#›</a:t>
            </a:fld>
            <a:endParaRPr lang="en-US" altLang="en-US"/>
          </a:p>
        </p:txBody>
      </p:sp>
    </p:spTree>
    <p:extLst>
      <p:ext uri="{BB962C8B-B14F-4D97-AF65-F5344CB8AC3E}">
        <p14:creationId xmlns:p14="http://schemas.microsoft.com/office/powerpoint/2010/main" val="232285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AEF2786-3C21-B2E7-2BF1-5DAFBB493D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6FEDCD-3D8C-2BC7-2048-77090DB1FB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6709DF-03DC-ED77-D7C3-40DDF00C7FE6}"/>
              </a:ext>
            </a:extLst>
          </p:cNvPr>
          <p:cNvSpPr>
            <a:spLocks noGrp="1" noChangeArrowheads="1"/>
          </p:cNvSpPr>
          <p:nvPr>
            <p:ph type="sldNum" sz="quarter" idx="12"/>
          </p:nvPr>
        </p:nvSpPr>
        <p:spPr>
          <a:ln/>
        </p:spPr>
        <p:txBody>
          <a:bodyPr/>
          <a:lstStyle>
            <a:lvl1pPr>
              <a:defRPr/>
            </a:lvl1pPr>
          </a:lstStyle>
          <a:p>
            <a:fld id="{A2BFA4CE-FBB0-4CE4-8CFC-A6526311CD43}" type="slidenum">
              <a:rPr lang="en-US" altLang="en-US"/>
              <a:pPr/>
              <a:t>‹#›</a:t>
            </a:fld>
            <a:endParaRPr lang="en-US" altLang="en-US"/>
          </a:p>
        </p:txBody>
      </p:sp>
    </p:spTree>
    <p:extLst>
      <p:ext uri="{BB962C8B-B14F-4D97-AF65-F5344CB8AC3E}">
        <p14:creationId xmlns:p14="http://schemas.microsoft.com/office/powerpoint/2010/main" val="5784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9E170C-9D60-20D7-7459-F666E66DA8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F83C37-9A48-A4F2-B303-8278B9F731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4F6F57-88AD-9F16-A11D-12581A083CC1}"/>
              </a:ext>
            </a:extLst>
          </p:cNvPr>
          <p:cNvSpPr>
            <a:spLocks noGrp="1" noChangeArrowheads="1"/>
          </p:cNvSpPr>
          <p:nvPr>
            <p:ph type="sldNum" sz="quarter" idx="12"/>
          </p:nvPr>
        </p:nvSpPr>
        <p:spPr>
          <a:ln/>
        </p:spPr>
        <p:txBody>
          <a:bodyPr/>
          <a:lstStyle>
            <a:lvl1pPr>
              <a:defRPr/>
            </a:lvl1pPr>
          </a:lstStyle>
          <a:p>
            <a:fld id="{F0CDEA9C-1971-417A-8A86-D8C9D504B9B1}" type="slidenum">
              <a:rPr lang="en-US" altLang="en-US"/>
              <a:pPr/>
              <a:t>‹#›</a:t>
            </a:fld>
            <a:endParaRPr lang="en-US" altLang="en-US"/>
          </a:p>
        </p:txBody>
      </p:sp>
    </p:spTree>
    <p:extLst>
      <p:ext uri="{BB962C8B-B14F-4D97-AF65-F5344CB8AC3E}">
        <p14:creationId xmlns:p14="http://schemas.microsoft.com/office/powerpoint/2010/main" val="336897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FD825B-1E84-B507-D61A-5E5085420C19}"/>
              </a:ext>
            </a:extLst>
          </p:cNvPr>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a:extLst>
              <a:ext uri="{FF2B5EF4-FFF2-40B4-BE49-F238E27FC236}">
                <a16:creationId xmlns:a16="http://schemas.microsoft.com/office/drawing/2014/main" id="{DFD4691B-14C4-4034-E2F5-4DDBAB11422C}"/>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a:extLst>
              <a:ext uri="{FF2B5EF4-FFF2-40B4-BE49-F238E27FC236}">
                <a16:creationId xmlns:a16="http://schemas.microsoft.com/office/drawing/2014/main" id="{F5C44BA2-3599-E5A9-FC41-DA8C95B9244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cs typeface="+mn-cs"/>
              </a:defRPr>
            </a:lvl1pPr>
          </a:lstStyle>
          <a:p>
            <a:pPr>
              <a:defRPr/>
            </a:pPr>
            <a:endParaRPr lang="en-US"/>
          </a:p>
        </p:txBody>
      </p:sp>
      <p:sp>
        <p:nvSpPr>
          <p:cNvPr id="2053" name="Rectangle 5">
            <a:extLst>
              <a:ext uri="{FF2B5EF4-FFF2-40B4-BE49-F238E27FC236}">
                <a16:creationId xmlns:a16="http://schemas.microsoft.com/office/drawing/2014/main" id="{F20EB5F7-BC1C-FBA9-6BB0-DE830DFAB1F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cs typeface="+mn-cs"/>
              </a:defRPr>
            </a:lvl1pPr>
          </a:lstStyle>
          <a:p>
            <a:pPr>
              <a:defRPr/>
            </a:pPr>
            <a:endParaRPr lang="en-US"/>
          </a:p>
        </p:txBody>
      </p:sp>
      <p:sp>
        <p:nvSpPr>
          <p:cNvPr id="2054" name="Rectangle 6">
            <a:extLst>
              <a:ext uri="{FF2B5EF4-FFF2-40B4-BE49-F238E27FC236}">
                <a16:creationId xmlns:a16="http://schemas.microsoft.com/office/drawing/2014/main" id="{2F3C5732-E362-6749-C807-BD8840A2B7A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fld id="{C5C692E1-2B74-4E94-8F9E-C0F452C15F72}" type="slidenum">
              <a:rPr lang="en-US" altLang="en-US"/>
              <a:pPr/>
              <a:t>‹#›</a:t>
            </a:fld>
            <a:endParaRPr lang="en-US" altLang="en-US"/>
          </a:p>
        </p:txBody>
      </p:sp>
      <p:sp>
        <p:nvSpPr>
          <p:cNvPr id="2055" name="Rectangle 7">
            <a:extLst>
              <a:ext uri="{FF2B5EF4-FFF2-40B4-BE49-F238E27FC236}">
                <a16:creationId xmlns:a16="http://schemas.microsoft.com/office/drawing/2014/main" id="{923328DC-00B6-4733-B40A-4BA6011D2445}"/>
              </a:ext>
            </a:extLst>
          </p:cNvPr>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folHlink"/>
        </a:buClr>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Char char="•"/>
        <a:defRPr kumimoji="1"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C844-45AD-240B-9EEB-7ABD46F2C7B5}"/>
              </a:ext>
            </a:extLst>
          </p:cNvPr>
          <p:cNvSpPr>
            <a:spLocks noGrp="1"/>
          </p:cNvSpPr>
          <p:nvPr>
            <p:ph type="title"/>
          </p:nvPr>
        </p:nvSpPr>
        <p:spPr>
          <a:xfrm>
            <a:off x="685800" y="172453"/>
            <a:ext cx="7924800" cy="6304547"/>
          </a:xfrm>
        </p:spPr>
        <p:txBody>
          <a:bodyPr anchor="ctr"/>
          <a:lstStyle/>
          <a:p>
            <a:r>
              <a:rPr lang="en-US" altLang="en-US" sz="9600" b="1" dirty="0">
                <a:solidFill>
                  <a:srgbClr val="F8F8F8"/>
                </a:solidFill>
                <a:effectLst/>
              </a:rPr>
              <a:t>Lessons from Lucifer</a:t>
            </a:r>
            <a:br>
              <a:rPr lang="en-US" altLang="en-US" sz="6600" b="1" dirty="0">
                <a:solidFill>
                  <a:srgbClr val="F8F8F8"/>
                </a:solidFill>
                <a:effectLst/>
              </a:rPr>
            </a:br>
            <a:br>
              <a:rPr lang="en-US" altLang="en-US" sz="6600" b="1" dirty="0">
                <a:solidFill>
                  <a:srgbClr val="F8F8F8"/>
                </a:solidFill>
                <a:effectLst/>
              </a:rPr>
            </a:br>
            <a:r>
              <a:rPr lang="en-US" altLang="en-US" sz="6600" b="1" dirty="0">
                <a:solidFill>
                  <a:srgbClr val="F8F8F8"/>
                </a:solidFill>
                <a:effectLst/>
              </a:rPr>
              <a:t>Please turn to</a:t>
            </a:r>
            <a:br>
              <a:rPr lang="en-US" altLang="en-US" sz="6600" b="1" dirty="0">
                <a:solidFill>
                  <a:srgbClr val="F8F8F8"/>
                </a:solidFill>
                <a:effectLst/>
              </a:rPr>
            </a:br>
            <a:r>
              <a:rPr lang="en-US" altLang="en-US" sz="6600" b="1" dirty="0">
                <a:solidFill>
                  <a:srgbClr val="F8F8F8"/>
                </a:solidFill>
                <a:effectLst/>
              </a:rPr>
              <a:t>Isaiah 14:12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66F6-5556-BF24-C103-CA42FD41ACB1}"/>
              </a:ext>
            </a:extLst>
          </p:cNvPr>
          <p:cNvSpPr>
            <a:spLocks noGrp="1"/>
          </p:cNvSpPr>
          <p:nvPr>
            <p:ph type="title"/>
          </p:nvPr>
        </p:nvSpPr>
        <p:spPr>
          <a:xfrm>
            <a:off x="685800" y="76200"/>
            <a:ext cx="7772400" cy="2286000"/>
          </a:xfrm>
        </p:spPr>
        <p:txBody>
          <a:bodyPr/>
          <a:lstStyle/>
          <a:p>
            <a:pPr>
              <a:defRPr/>
            </a:pPr>
            <a:r>
              <a:rPr lang="en-US" b="1" i="1" dirty="0">
                <a:solidFill>
                  <a:srgbClr val="F8F8F8"/>
                </a:solidFill>
                <a:effectLst>
                  <a:outerShdw blurRad="38100" dist="38100" dir="2700000" algn="tl">
                    <a:srgbClr val="000000">
                      <a:alpha val="43137"/>
                    </a:srgbClr>
                  </a:outerShdw>
                </a:effectLst>
              </a:rPr>
              <a:t>We are forced to Reconsider WHO “Lucifer” is in this context</a:t>
            </a:r>
          </a:p>
        </p:txBody>
      </p:sp>
      <p:sp>
        <p:nvSpPr>
          <p:cNvPr id="3" name="Content Placeholder 2">
            <a:extLst>
              <a:ext uri="{FF2B5EF4-FFF2-40B4-BE49-F238E27FC236}">
                <a16:creationId xmlns:a16="http://schemas.microsoft.com/office/drawing/2014/main" id="{1B847144-62F7-E404-3AAA-D2B56977B2FE}"/>
              </a:ext>
            </a:extLst>
          </p:cNvPr>
          <p:cNvSpPr>
            <a:spLocks noGrp="1"/>
          </p:cNvSpPr>
          <p:nvPr>
            <p:ph idx="1"/>
          </p:nvPr>
        </p:nvSpPr>
        <p:spPr>
          <a:xfrm>
            <a:off x="381000" y="2590800"/>
            <a:ext cx="8305800" cy="3886200"/>
          </a:xfrm>
        </p:spPr>
        <p:txBody>
          <a:bodyPr/>
          <a:lstStyle/>
          <a:p>
            <a:pPr>
              <a:defRPr/>
            </a:pPr>
            <a:r>
              <a:rPr lang="en-US" sz="4000" b="1" dirty="0">
                <a:solidFill>
                  <a:srgbClr val="F8F8F8"/>
                </a:solidFill>
              </a:rPr>
              <a:t>Verses 13 and 14 describe the arrogance of Babylonian kings.</a:t>
            </a:r>
          </a:p>
          <a:p>
            <a:pPr>
              <a:defRPr/>
            </a:pPr>
            <a:r>
              <a:rPr lang="en-US" sz="4000" b="1" dirty="0">
                <a:solidFill>
                  <a:srgbClr val="F8F8F8"/>
                </a:solidFill>
              </a:rPr>
              <a:t>Note: </a:t>
            </a:r>
            <a:r>
              <a:rPr lang="en-US" sz="4000" b="1" dirty="0">
                <a:solidFill>
                  <a:srgbClr val="FF0000"/>
                </a:solidFill>
              </a:rPr>
              <a:t>Daniel 4:28-32; 5:18-23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DF4C-2115-7745-AEF7-957ED5AE7D1E}"/>
              </a:ext>
            </a:extLst>
          </p:cNvPr>
          <p:cNvSpPr>
            <a:spLocks noGrp="1"/>
          </p:cNvSpPr>
          <p:nvPr>
            <p:ph type="title"/>
          </p:nvPr>
        </p:nvSpPr>
        <p:spPr>
          <a:xfrm>
            <a:off x="685800" y="76200"/>
            <a:ext cx="7772400" cy="2286000"/>
          </a:xfrm>
        </p:spPr>
        <p:txBody>
          <a:bodyPr/>
          <a:lstStyle/>
          <a:p>
            <a:pPr>
              <a:defRPr/>
            </a:pPr>
            <a:r>
              <a:rPr lang="en-US" b="1" i="1" dirty="0">
                <a:solidFill>
                  <a:srgbClr val="F8F8F8"/>
                </a:solidFill>
                <a:effectLst>
                  <a:outerShdw blurRad="38100" dist="38100" dir="2700000" algn="tl">
                    <a:srgbClr val="000000">
                      <a:alpha val="43137"/>
                    </a:srgbClr>
                  </a:outerShdw>
                </a:effectLst>
              </a:rPr>
              <a:t>We are forced to Reconsider WHO “Lucifer” is in this context</a:t>
            </a:r>
          </a:p>
        </p:txBody>
      </p:sp>
      <p:sp>
        <p:nvSpPr>
          <p:cNvPr id="3" name="Content Placeholder 2">
            <a:extLst>
              <a:ext uri="{FF2B5EF4-FFF2-40B4-BE49-F238E27FC236}">
                <a16:creationId xmlns:a16="http://schemas.microsoft.com/office/drawing/2014/main" id="{0EF72787-2350-273A-B5FB-302943C4EC0C}"/>
              </a:ext>
            </a:extLst>
          </p:cNvPr>
          <p:cNvSpPr>
            <a:spLocks noGrp="1"/>
          </p:cNvSpPr>
          <p:nvPr>
            <p:ph idx="1"/>
          </p:nvPr>
        </p:nvSpPr>
        <p:spPr>
          <a:xfrm>
            <a:off x="457200" y="2514600"/>
            <a:ext cx="8229600" cy="4114800"/>
          </a:xfrm>
        </p:spPr>
        <p:txBody>
          <a:bodyPr/>
          <a:lstStyle/>
          <a:p>
            <a:pPr>
              <a:defRPr/>
            </a:pPr>
            <a:r>
              <a:rPr lang="en-US" sz="4000" b="1" dirty="0">
                <a:solidFill>
                  <a:srgbClr val="F8F8F8"/>
                </a:solidFill>
              </a:rPr>
              <a:t>Verse 16 says this is a man who made the earth tremble</a:t>
            </a:r>
          </a:p>
          <a:p>
            <a:pPr>
              <a:defRPr/>
            </a:pPr>
            <a:r>
              <a:rPr lang="en-US" sz="4000" b="1" dirty="0">
                <a:solidFill>
                  <a:srgbClr val="F8F8F8"/>
                </a:solidFill>
              </a:rPr>
              <a:t>Verse 17 says he overthrew cities and did not release captives</a:t>
            </a:r>
          </a:p>
          <a:p>
            <a:pPr marL="0" indent="0">
              <a:buNone/>
              <a:defRPr/>
            </a:pPr>
            <a:r>
              <a:rPr lang="en-US" sz="4000" b="1" dirty="0">
                <a:solidFill>
                  <a:srgbClr val="F8F8F8"/>
                </a:solidFill>
              </a:rPr>
              <a:t>	Note: </a:t>
            </a:r>
            <a:r>
              <a:rPr lang="en-US" sz="4000" b="1" dirty="0">
                <a:solidFill>
                  <a:srgbClr val="FF0000"/>
                </a:solidFill>
              </a:rPr>
              <a:t>Jeremiah 4:7-8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39E2-B06D-3759-939F-2013B46D2D72}"/>
              </a:ext>
            </a:extLst>
          </p:cNvPr>
          <p:cNvSpPr>
            <a:spLocks noGrp="1"/>
          </p:cNvSpPr>
          <p:nvPr>
            <p:ph type="title"/>
          </p:nvPr>
        </p:nvSpPr>
        <p:spPr>
          <a:xfrm>
            <a:off x="685800" y="76200"/>
            <a:ext cx="7772400" cy="2286000"/>
          </a:xfrm>
        </p:spPr>
        <p:txBody>
          <a:bodyPr/>
          <a:lstStyle/>
          <a:p>
            <a:pPr>
              <a:defRPr/>
            </a:pPr>
            <a:r>
              <a:rPr lang="en-US" b="1" i="1" dirty="0">
                <a:solidFill>
                  <a:srgbClr val="F8F8F8"/>
                </a:solidFill>
              </a:rPr>
              <a:t>We are forced to Reconsider WHO “Lucifer” is in this context</a:t>
            </a:r>
          </a:p>
        </p:txBody>
      </p:sp>
      <p:sp>
        <p:nvSpPr>
          <p:cNvPr id="3" name="Content Placeholder 2">
            <a:extLst>
              <a:ext uri="{FF2B5EF4-FFF2-40B4-BE49-F238E27FC236}">
                <a16:creationId xmlns:a16="http://schemas.microsoft.com/office/drawing/2014/main" id="{640CF6B7-8F8A-CDE9-9E42-A53068C79814}"/>
              </a:ext>
            </a:extLst>
          </p:cNvPr>
          <p:cNvSpPr>
            <a:spLocks noGrp="1"/>
          </p:cNvSpPr>
          <p:nvPr>
            <p:ph idx="1"/>
          </p:nvPr>
        </p:nvSpPr>
        <p:spPr>
          <a:xfrm>
            <a:off x="152400" y="2514600"/>
            <a:ext cx="8686800" cy="4191000"/>
          </a:xfrm>
        </p:spPr>
        <p:txBody>
          <a:bodyPr/>
          <a:lstStyle/>
          <a:p>
            <a:pPr>
              <a:defRPr/>
            </a:pPr>
            <a:r>
              <a:rPr lang="en-US" sz="4200" b="1" dirty="0">
                <a:solidFill>
                  <a:srgbClr val="F8F8F8"/>
                </a:solidFill>
              </a:rPr>
              <a:t>Verse 18 notes his dishonor in death, not buried like other kings</a:t>
            </a:r>
          </a:p>
          <a:p>
            <a:pPr>
              <a:defRPr/>
            </a:pPr>
            <a:r>
              <a:rPr lang="en-US" sz="4200" b="1" dirty="0">
                <a:solidFill>
                  <a:srgbClr val="F8F8F8"/>
                </a:solidFill>
              </a:rPr>
              <a:t>Verse 22 is clearly talking about Babylon and her evil kings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AC47-E1D0-E886-1629-546FCBA4A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38268-9145-EC55-40E2-398AA056A481}"/>
              </a:ext>
            </a:extLst>
          </p:cNvPr>
          <p:cNvSpPr>
            <a:spLocks noGrp="1"/>
          </p:cNvSpPr>
          <p:nvPr>
            <p:ph type="title"/>
          </p:nvPr>
        </p:nvSpPr>
        <p:spPr>
          <a:xfrm>
            <a:off x="152400" y="304800"/>
            <a:ext cx="8839200" cy="6324600"/>
          </a:xfrm>
        </p:spPr>
        <p:txBody>
          <a:bodyPr anchor="ctr"/>
          <a:lstStyle/>
          <a:p>
            <a:pPr algn="l"/>
            <a:r>
              <a:rPr lang="en-US" altLang="en-US" sz="4000" b="1" dirty="0">
                <a:solidFill>
                  <a:srgbClr val="F8F8F8"/>
                </a:solidFill>
                <a:effectLst/>
              </a:rPr>
              <a:t>“Lucifer” English definition </a:t>
            </a:r>
            <a:br>
              <a:rPr lang="en-US" altLang="en-US" sz="4000" b="1" dirty="0">
                <a:solidFill>
                  <a:srgbClr val="F8F8F8"/>
                </a:solidFill>
                <a:effectLst/>
              </a:rPr>
            </a:br>
            <a:r>
              <a:rPr lang="en-US" altLang="en-US" sz="4000" b="1" dirty="0">
                <a:solidFill>
                  <a:srgbClr val="F8F8F8"/>
                </a:solidFill>
                <a:effectLst/>
              </a:rPr>
              <a:t>(Merriam Webster)</a:t>
            </a:r>
            <a:br>
              <a:rPr lang="en-US" altLang="en-US" sz="4000" b="1" dirty="0">
                <a:solidFill>
                  <a:srgbClr val="F8F8F8"/>
                </a:solidFill>
                <a:effectLst/>
              </a:rPr>
            </a:br>
            <a:br>
              <a:rPr lang="en-US" altLang="en-US" sz="4000" b="1" dirty="0">
                <a:solidFill>
                  <a:srgbClr val="F8F8F8"/>
                </a:solidFill>
                <a:effectLst/>
              </a:rPr>
            </a:br>
            <a:r>
              <a:rPr lang="en-US" altLang="en-US" sz="4000" b="1" dirty="0">
                <a:solidFill>
                  <a:srgbClr val="F8F8F8"/>
                </a:solidFill>
                <a:effectLst/>
              </a:rPr>
              <a:t>noun</a:t>
            </a:r>
            <a:br>
              <a:rPr lang="en-US" altLang="en-US" sz="4000" b="1" dirty="0">
                <a:solidFill>
                  <a:srgbClr val="F8F8F8"/>
                </a:solidFill>
                <a:effectLst/>
              </a:rPr>
            </a:br>
            <a:r>
              <a:rPr lang="en-US" altLang="en-US" sz="4000" b="1" dirty="0">
                <a:solidFill>
                  <a:srgbClr val="F8F8F8"/>
                </a:solidFill>
                <a:effectLst/>
              </a:rPr>
              <a:t>Lu·​ci·​fer ˈ</a:t>
            </a:r>
            <a:r>
              <a:rPr lang="en-US" altLang="en-US" sz="4000" b="1" dirty="0" err="1">
                <a:solidFill>
                  <a:srgbClr val="F8F8F8"/>
                </a:solidFill>
                <a:effectLst/>
              </a:rPr>
              <a:t>lü-sə-fər</a:t>
            </a:r>
            <a:r>
              <a:rPr lang="en-US" altLang="en-US" sz="4000" b="1" dirty="0">
                <a:solidFill>
                  <a:srgbClr val="F8F8F8"/>
                </a:solidFill>
                <a:effectLst/>
              </a:rPr>
              <a:t> </a:t>
            </a:r>
            <a:br>
              <a:rPr lang="en-US" altLang="en-US" sz="4000" b="1" dirty="0">
                <a:solidFill>
                  <a:srgbClr val="F8F8F8"/>
                </a:solidFill>
                <a:effectLst/>
              </a:rPr>
            </a:br>
            <a:br>
              <a:rPr lang="en-US" altLang="en-US" sz="4000" b="1" dirty="0">
                <a:solidFill>
                  <a:srgbClr val="F8F8F8"/>
                </a:solidFill>
                <a:effectLst/>
              </a:rPr>
            </a:br>
            <a:r>
              <a:rPr lang="en-US" altLang="en-US" sz="4000" b="1" dirty="0">
                <a:solidFill>
                  <a:srgbClr val="F8F8F8"/>
                </a:solidFill>
                <a:effectLst/>
              </a:rPr>
              <a:t>1: used as a name of the devil</a:t>
            </a:r>
            <a:br>
              <a:rPr lang="en-US" altLang="en-US" sz="4000" b="1" dirty="0">
                <a:solidFill>
                  <a:srgbClr val="F8F8F8"/>
                </a:solidFill>
                <a:effectLst/>
              </a:rPr>
            </a:br>
            <a:br>
              <a:rPr lang="en-US" altLang="en-US" sz="4000" b="1" dirty="0">
                <a:solidFill>
                  <a:srgbClr val="F8F8F8"/>
                </a:solidFill>
                <a:effectLst/>
              </a:rPr>
            </a:br>
            <a:r>
              <a:rPr lang="en-US" altLang="en-US" sz="4000" b="1" dirty="0">
                <a:solidFill>
                  <a:srgbClr val="F8F8F8"/>
                </a:solidFill>
                <a:effectLst/>
              </a:rPr>
              <a:t>2: the planet Venus when appearing as the morning star</a:t>
            </a:r>
            <a:endParaRPr lang="en-US" altLang="en-US" sz="4000" b="1" dirty="0">
              <a:solidFill>
                <a:srgbClr val="FF0000"/>
              </a:solidFill>
              <a:effectLst/>
            </a:endParaRPr>
          </a:p>
        </p:txBody>
      </p:sp>
    </p:spTree>
    <p:extLst>
      <p:ext uri="{BB962C8B-B14F-4D97-AF65-F5344CB8AC3E}">
        <p14:creationId xmlns:p14="http://schemas.microsoft.com/office/powerpoint/2010/main" val="110809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7AF63-79E8-0831-A075-A84778653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C7DD9-B698-55CF-6C05-40D4A9A8A1F2}"/>
              </a:ext>
            </a:extLst>
          </p:cNvPr>
          <p:cNvSpPr>
            <a:spLocks noGrp="1"/>
          </p:cNvSpPr>
          <p:nvPr>
            <p:ph type="title"/>
          </p:nvPr>
        </p:nvSpPr>
        <p:spPr>
          <a:xfrm>
            <a:off x="152400" y="37011"/>
            <a:ext cx="8839200" cy="6248400"/>
          </a:xfrm>
        </p:spPr>
        <p:txBody>
          <a:bodyPr anchor="ctr"/>
          <a:lstStyle/>
          <a:p>
            <a:pPr algn="l"/>
            <a:r>
              <a:rPr lang="en-US" altLang="en-US" sz="4000" b="1" dirty="0">
                <a:solidFill>
                  <a:srgbClr val="F8F8F8"/>
                </a:solidFill>
                <a:effectLst/>
              </a:rPr>
              <a:t>“Lucifer” Etymology </a:t>
            </a:r>
            <a:br>
              <a:rPr lang="en-US" altLang="en-US" sz="4000" b="1" dirty="0">
                <a:solidFill>
                  <a:srgbClr val="F8F8F8"/>
                </a:solidFill>
                <a:effectLst/>
              </a:rPr>
            </a:br>
            <a:r>
              <a:rPr lang="en-US" altLang="en-US" sz="4000" b="1" dirty="0">
                <a:solidFill>
                  <a:srgbClr val="F8F8F8"/>
                </a:solidFill>
                <a:effectLst/>
              </a:rPr>
              <a:t>(Merriam Webster)</a:t>
            </a:r>
            <a:br>
              <a:rPr lang="en-US" altLang="en-US" sz="4000" b="1" dirty="0">
                <a:solidFill>
                  <a:srgbClr val="F8F8F8"/>
                </a:solidFill>
                <a:effectLst/>
              </a:rPr>
            </a:br>
            <a:br>
              <a:rPr lang="en-US" altLang="en-US" sz="4000" b="1" dirty="0">
                <a:solidFill>
                  <a:srgbClr val="F8F8F8"/>
                </a:solidFill>
                <a:effectLst/>
              </a:rPr>
            </a:br>
            <a:r>
              <a:rPr lang="en-US" altLang="en-US" sz="4000" b="1" dirty="0">
                <a:solidFill>
                  <a:srgbClr val="F8F8F8"/>
                </a:solidFill>
                <a:effectLst/>
              </a:rPr>
              <a:t>Old English Lucifer "the morning star, a fallen angel, the Devil," from Latin Lucifer "the morning star, bearer of light," derived from </a:t>
            </a:r>
            <a:r>
              <a:rPr lang="en-US" altLang="en-US" sz="4000" b="1" dirty="0" err="1">
                <a:solidFill>
                  <a:srgbClr val="F8F8F8"/>
                </a:solidFill>
                <a:effectLst/>
              </a:rPr>
              <a:t>luc</a:t>
            </a:r>
            <a:r>
              <a:rPr lang="en-US" altLang="en-US" sz="4000" b="1" dirty="0">
                <a:solidFill>
                  <a:srgbClr val="F8F8F8"/>
                </a:solidFill>
                <a:effectLst/>
              </a:rPr>
              <a:t>-, lux "light" and -fer "bearing”</a:t>
            </a:r>
            <a:endParaRPr lang="en-US" altLang="en-US" sz="4000" b="1" dirty="0">
              <a:solidFill>
                <a:srgbClr val="FF0000"/>
              </a:solidFill>
              <a:effectLst/>
            </a:endParaRPr>
          </a:p>
        </p:txBody>
      </p:sp>
    </p:spTree>
    <p:extLst>
      <p:ext uri="{BB962C8B-B14F-4D97-AF65-F5344CB8AC3E}">
        <p14:creationId xmlns:p14="http://schemas.microsoft.com/office/powerpoint/2010/main" val="107126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B2E96-5901-2A14-1255-F9AC075EB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CE071-F941-5F8C-2E97-2ABD8E55B751}"/>
              </a:ext>
            </a:extLst>
          </p:cNvPr>
          <p:cNvSpPr>
            <a:spLocks noGrp="1"/>
          </p:cNvSpPr>
          <p:nvPr>
            <p:ph type="title"/>
          </p:nvPr>
        </p:nvSpPr>
        <p:spPr>
          <a:xfrm>
            <a:off x="152400" y="152400"/>
            <a:ext cx="8839200" cy="6705600"/>
          </a:xfrm>
        </p:spPr>
        <p:txBody>
          <a:bodyPr anchor="ctr"/>
          <a:lstStyle/>
          <a:p>
            <a:pPr algn="l"/>
            <a:r>
              <a:rPr lang="en-US" altLang="en-US" sz="3000" b="1" dirty="0">
                <a:solidFill>
                  <a:srgbClr val="F8F8F8"/>
                </a:solidFill>
                <a:effectLst/>
              </a:rPr>
              <a:t>“Lucifer” Word Origin (Merriam Webster)</a:t>
            </a:r>
            <a:br>
              <a:rPr lang="en-US" altLang="en-US" sz="3000" b="1" dirty="0">
                <a:solidFill>
                  <a:srgbClr val="F8F8F8"/>
                </a:solidFill>
                <a:effectLst/>
              </a:rPr>
            </a:br>
            <a:br>
              <a:rPr lang="en-US" altLang="en-US" sz="3000" b="1" dirty="0">
                <a:solidFill>
                  <a:srgbClr val="F8F8F8"/>
                </a:solidFill>
                <a:effectLst/>
              </a:rPr>
            </a:br>
            <a:r>
              <a:rPr lang="en-US" altLang="en-US" sz="3000" b="1" dirty="0">
                <a:solidFill>
                  <a:srgbClr val="F8F8F8"/>
                </a:solidFill>
                <a:effectLst/>
              </a:rPr>
              <a:t>What we sometimes call "the morning star" is really the planet Venus. The Romans called it Lucifer, meaning "bearer of light," because it appeared in the sky just before sunrise. So when, in the Old Testament, the prophet Isaiah says, in describing the downfall of the king of Babylon, "How are you fallen from heaven, O Morning Star, son of dawn," the "Morning Star" became Lucifer in the Latin translation. (aka Latin Vulgate – late 4</a:t>
            </a:r>
            <a:r>
              <a:rPr lang="en-US" altLang="en-US" sz="3000" b="1" baseline="30000" dirty="0">
                <a:solidFill>
                  <a:srgbClr val="F8F8F8"/>
                </a:solidFill>
                <a:effectLst/>
              </a:rPr>
              <a:t>th</a:t>
            </a:r>
            <a:r>
              <a:rPr lang="en-US" altLang="en-US" sz="3000" b="1" dirty="0">
                <a:solidFill>
                  <a:srgbClr val="F8F8F8"/>
                </a:solidFill>
                <a:effectLst/>
              </a:rPr>
              <a:t> Century)</a:t>
            </a:r>
            <a:endParaRPr lang="en-US" altLang="en-US" sz="3000" b="1" dirty="0">
              <a:solidFill>
                <a:srgbClr val="FF0000"/>
              </a:solidFill>
              <a:effectLst/>
            </a:endParaRPr>
          </a:p>
        </p:txBody>
      </p:sp>
    </p:spTree>
    <p:extLst>
      <p:ext uri="{BB962C8B-B14F-4D97-AF65-F5344CB8AC3E}">
        <p14:creationId xmlns:p14="http://schemas.microsoft.com/office/powerpoint/2010/main" val="403579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0C848-1C54-078F-7BFF-1A1C95D4EC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F2759-17C8-75BD-4DE1-776A0A872C19}"/>
              </a:ext>
            </a:extLst>
          </p:cNvPr>
          <p:cNvSpPr>
            <a:spLocks noGrp="1"/>
          </p:cNvSpPr>
          <p:nvPr>
            <p:ph type="title"/>
          </p:nvPr>
        </p:nvSpPr>
        <p:spPr>
          <a:xfrm>
            <a:off x="152400" y="76200"/>
            <a:ext cx="8839200" cy="6705600"/>
          </a:xfrm>
        </p:spPr>
        <p:txBody>
          <a:bodyPr anchor="ctr"/>
          <a:lstStyle/>
          <a:p>
            <a:r>
              <a:rPr lang="en-US" altLang="en-US" b="1" dirty="0">
                <a:solidFill>
                  <a:srgbClr val="F8F8F8"/>
                </a:solidFill>
                <a:effectLst/>
              </a:rPr>
              <a:t>Out of 57 English language translations of the Bible, only 14 use the word “Lucifer” in Isaiah 14:12. </a:t>
            </a:r>
            <a:br>
              <a:rPr lang="en-US" altLang="en-US" b="1" dirty="0">
                <a:solidFill>
                  <a:srgbClr val="F8F8F8"/>
                </a:solidFill>
                <a:effectLst/>
              </a:rPr>
            </a:br>
            <a:br>
              <a:rPr lang="en-US" altLang="en-US" sz="4000" b="1" dirty="0">
                <a:solidFill>
                  <a:srgbClr val="F8F8F8"/>
                </a:solidFill>
                <a:effectLst/>
              </a:rPr>
            </a:br>
            <a:r>
              <a:rPr lang="en-US" altLang="en-US" sz="4000" b="1" dirty="0">
                <a:solidFill>
                  <a:srgbClr val="F8F8F8"/>
                </a:solidFill>
                <a:effectLst/>
              </a:rPr>
              <a:t>All others use “day-star,” “star of the morning,” “morning star,” “shining star” or a similar descriptor for the Hebrew word, </a:t>
            </a:r>
            <a:r>
              <a:rPr lang="en-US" altLang="en-US" sz="4000" b="1" dirty="0" err="1">
                <a:solidFill>
                  <a:srgbClr val="F8F8F8"/>
                </a:solidFill>
                <a:effectLst/>
              </a:rPr>
              <a:t>hêlēl</a:t>
            </a:r>
            <a:r>
              <a:rPr lang="en-US" altLang="en-US" sz="4000" b="1" dirty="0">
                <a:solidFill>
                  <a:srgbClr val="F8F8F8"/>
                </a:solidFill>
                <a:effectLst/>
              </a:rPr>
              <a:t>, meaning "Shining One"</a:t>
            </a:r>
            <a:endParaRPr lang="en-US" altLang="en-US" sz="4000" b="1" dirty="0">
              <a:solidFill>
                <a:srgbClr val="FF0000"/>
              </a:solidFill>
              <a:effectLst/>
            </a:endParaRPr>
          </a:p>
        </p:txBody>
      </p:sp>
    </p:spTree>
    <p:extLst>
      <p:ext uri="{BB962C8B-B14F-4D97-AF65-F5344CB8AC3E}">
        <p14:creationId xmlns:p14="http://schemas.microsoft.com/office/powerpoint/2010/main" val="46145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39B92-5312-745E-CC39-FF884987C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3A10D-A0DE-0E61-2421-342373C15B5E}"/>
              </a:ext>
            </a:extLst>
          </p:cNvPr>
          <p:cNvSpPr>
            <a:spLocks noGrp="1"/>
          </p:cNvSpPr>
          <p:nvPr>
            <p:ph type="title"/>
          </p:nvPr>
        </p:nvSpPr>
        <p:spPr>
          <a:xfrm>
            <a:off x="152400" y="76200"/>
            <a:ext cx="8839200" cy="6705600"/>
          </a:xfrm>
        </p:spPr>
        <p:txBody>
          <a:bodyPr anchor="ctr"/>
          <a:lstStyle/>
          <a:p>
            <a:r>
              <a:rPr lang="en-US" altLang="en-US" sz="2800" b="1" u="sng" dirty="0">
                <a:solidFill>
                  <a:srgbClr val="F8F8F8"/>
                </a:solidFill>
                <a:effectLst/>
              </a:rPr>
              <a:t>More accurate translations</a:t>
            </a:r>
            <a:r>
              <a:rPr lang="en-US" altLang="en-US" sz="2800" b="1" dirty="0">
                <a:solidFill>
                  <a:srgbClr val="F8F8F8"/>
                </a:solidFill>
                <a:effectLst/>
              </a:rPr>
              <a:t>: </a:t>
            </a:r>
            <a:br>
              <a:rPr lang="en-US" altLang="en-US" sz="2800" b="1" i="1" dirty="0">
                <a:solidFill>
                  <a:srgbClr val="F8F8F8"/>
                </a:solidFill>
                <a:effectLst/>
              </a:rPr>
            </a:br>
            <a:r>
              <a:rPr lang="en-US" altLang="en-US" sz="2800" b="1" i="1" dirty="0">
                <a:solidFill>
                  <a:srgbClr val="F8F8F8"/>
                </a:solidFill>
                <a:effectLst/>
              </a:rPr>
              <a:t>“How art thou fallen from heaven, O day-star, son of the morning! how art thou cut down to the ground, that didst lay low the nations!”</a:t>
            </a:r>
            <a:br>
              <a:rPr lang="en-US" altLang="en-US" sz="2800" b="1" dirty="0">
                <a:solidFill>
                  <a:srgbClr val="F8F8F8"/>
                </a:solidFill>
                <a:effectLst/>
              </a:rPr>
            </a:br>
            <a:r>
              <a:rPr lang="en-US" altLang="en-US" sz="2800" b="1" dirty="0">
                <a:solidFill>
                  <a:srgbClr val="FF0000"/>
                </a:solidFill>
                <a:effectLst/>
              </a:rPr>
              <a:t>(Isaiah 14:12 </a:t>
            </a:r>
            <a:r>
              <a:rPr lang="en-US" altLang="en-US" sz="2800" b="1" u="sng" dirty="0">
                <a:solidFill>
                  <a:srgbClr val="FF0000"/>
                </a:solidFill>
                <a:effectLst/>
              </a:rPr>
              <a:t>ASV</a:t>
            </a:r>
            <a:r>
              <a:rPr lang="en-US" altLang="en-US" sz="2800" b="1" dirty="0">
                <a:solidFill>
                  <a:srgbClr val="FF0000"/>
                </a:solidFill>
                <a:effectLst/>
              </a:rPr>
              <a:t>)</a:t>
            </a:r>
            <a:br>
              <a:rPr lang="en-US" altLang="en-US" sz="2800" b="1" dirty="0">
                <a:solidFill>
                  <a:srgbClr val="F8F8F8"/>
                </a:solidFill>
                <a:effectLst/>
              </a:rPr>
            </a:br>
            <a:br>
              <a:rPr lang="en-US" altLang="en-US" sz="2800" b="1" dirty="0">
                <a:solidFill>
                  <a:srgbClr val="F8F8F8"/>
                </a:solidFill>
                <a:effectLst/>
              </a:rPr>
            </a:br>
            <a:r>
              <a:rPr lang="en-US" altLang="en-US" sz="2800" b="1" dirty="0">
                <a:solidFill>
                  <a:srgbClr val="F8F8F8"/>
                </a:solidFill>
                <a:effectLst/>
              </a:rPr>
              <a:t>“</a:t>
            </a:r>
            <a:r>
              <a:rPr lang="en-US" altLang="en-US" sz="2800" b="1" i="1" dirty="0">
                <a:solidFill>
                  <a:srgbClr val="F8F8F8"/>
                </a:solidFill>
                <a:effectLst/>
              </a:rPr>
              <a:t>How you are fallen from heaven, O Day Star, son of Dawn! How you are cut down to the ground, you who laid the nations low!” </a:t>
            </a:r>
            <a:br>
              <a:rPr lang="en-US" altLang="en-US" sz="2800" b="1" dirty="0">
                <a:solidFill>
                  <a:srgbClr val="F8F8F8"/>
                </a:solidFill>
                <a:effectLst/>
              </a:rPr>
            </a:br>
            <a:r>
              <a:rPr lang="en-US" altLang="en-US" sz="2800" b="1" dirty="0">
                <a:solidFill>
                  <a:srgbClr val="FF0000"/>
                </a:solidFill>
                <a:effectLst/>
              </a:rPr>
              <a:t>(Isaiah 14:12 </a:t>
            </a:r>
            <a:r>
              <a:rPr lang="en-US" altLang="en-US" sz="2800" b="1" u="sng" dirty="0">
                <a:solidFill>
                  <a:srgbClr val="FF0000"/>
                </a:solidFill>
                <a:effectLst/>
              </a:rPr>
              <a:t>ESV</a:t>
            </a:r>
            <a:r>
              <a:rPr lang="en-US" altLang="en-US" sz="2800" b="1" dirty="0">
                <a:solidFill>
                  <a:srgbClr val="FF0000"/>
                </a:solidFill>
                <a:effectLst/>
              </a:rPr>
              <a:t>)</a:t>
            </a:r>
            <a:br>
              <a:rPr lang="en-US" altLang="en-US" sz="2800" b="1" dirty="0">
                <a:solidFill>
                  <a:srgbClr val="F8F8F8"/>
                </a:solidFill>
                <a:effectLst/>
              </a:rPr>
            </a:br>
            <a:br>
              <a:rPr lang="en-US" altLang="en-US" sz="2800" b="1" dirty="0">
                <a:solidFill>
                  <a:srgbClr val="F8F8F8"/>
                </a:solidFill>
                <a:effectLst/>
              </a:rPr>
            </a:br>
            <a:r>
              <a:rPr lang="en-US" altLang="en-US" sz="2800" b="1" i="1" dirty="0">
                <a:solidFill>
                  <a:srgbClr val="F8F8F8"/>
                </a:solidFill>
                <a:effectLst/>
              </a:rPr>
              <a:t>“How you have fallen from heaven, O star of the morning, son of the dawn! You have been cut down to the earth, You who have weakened the nations!” </a:t>
            </a:r>
            <a:r>
              <a:rPr lang="en-US" altLang="en-US" sz="2800" b="1" dirty="0">
                <a:solidFill>
                  <a:srgbClr val="FF0000"/>
                </a:solidFill>
                <a:effectLst/>
              </a:rPr>
              <a:t>(Isaiah 14:12 </a:t>
            </a:r>
            <a:r>
              <a:rPr lang="en-US" altLang="en-US" sz="2800" b="1" u="sng" dirty="0">
                <a:solidFill>
                  <a:srgbClr val="FF0000"/>
                </a:solidFill>
                <a:effectLst/>
              </a:rPr>
              <a:t>NASB1995</a:t>
            </a:r>
            <a:r>
              <a:rPr lang="en-US" altLang="en-US" sz="2800" b="1" dirty="0">
                <a:solidFill>
                  <a:srgbClr val="FF0000"/>
                </a:solidFill>
                <a:effectLst/>
              </a:rPr>
              <a:t>)</a:t>
            </a:r>
          </a:p>
        </p:txBody>
      </p:sp>
    </p:spTree>
    <p:extLst>
      <p:ext uri="{BB962C8B-B14F-4D97-AF65-F5344CB8AC3E}">
        <p14:creationId xmlns:p14="http://schemas.microsoft.com/office/powerpoint/2010/main" val="27145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512E-F559-DC53-F2B4-96564A15C738}"/>
              </a:ext>
            </a:extLst>
          </p:cNvPr>
          <p:cNvSpPr>
            <a:spLocks noGrp="1"/>
          </p:cNvSpPr>
          <p:nvPr>
            <p:ph type="title"/>
          </p:nvPr>
        </p:nvSpPr>
        <p:spPr>
          <a:xfrm>
            <a:off x="685800" y="228600"/>
            <a:ext cx="7772400" cy="6096000"/>
          </a:xfrm>
        </p:spPr>
        <p:txBody>
          <a:bodyPr/>
          <a:lstStyle/>
          <a:p>
            <a:pPr>
              <a:lnSpc>
                <a:spcPct val="90000"/>
              </a:lnSpc>
            </a:pPr>
            <a:r>
              <a:rPr lang="en-US" altLang="en-US" sz="8800" b="1" i="1" dirty="0">
                <a:effectLst/>
              </a:rPr>
              <a:t>Lucifer is NOT Another Name For Satan or Some Demon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CA1D-611A-1A6A-66C8-600BD99388BC}"/>
              </a:ext>
            </a:extLst>
          </p:cNvPr>
          <p:cNvSpPr>
            <a:spLocks noGrp="1"/>
          </p:cNvSpPr>
          <p:nvPr>
            <p:ph type="title"/>
          </p:nvPr>
        </p:nvSpPr>
        <p:spPr>
          <a:xfrm>
            <a:off x="685800" y="152400"/>
            <a:ext cx="7772400" cy="1447800"/>
          </a:xfrm>
        </p:spPr>
        <p:txBody>
          <a:bodyPr/>
          <a:lstStyle/>
          <a:p>
            <a:pPr>
              <a:defRPr/>
            </a:pPr>
            <a:r>
              <a:rPr lang="en-US" b="1" dirty="0"/>
              <a:t>Lessons Learned From “Lucifer” About The Bible</a:t>
            </a:r>
          </a:p>
        </p:txBody>
      </p:sp>
      <p:sp>
        <p:nvSpPr>
          <p:cNvPr id="3" name="Content Placeholder 2">
            <a:extLst>
              <a:ext uri="{FF2B5EF4-FFF2-40B4-BE49-F238E27FC236}">
                <a16:creationId xmlns:a16="http://schemas.microsoft.com/office/drawing/2014/main" id="{FAA38F22-6AC8-F365-6A3A-5576C4934687}"/>
              </a:ext>
            </a:extLst>
          </p:cNvPr>
          <p:cNvSpPr>
            <a:spLocks noGrp="1"/>
          </p:cNvSpPr>
          <p:nvPr>
            <p:ph idx="1"/>
          </p:nvPr>
        </p:nvSpPr>
        <p:spPr>
          <a:xfrm>
            <a:off x="381000" y="1676400"/>
            <a:ext cx="8458200" cy="4953000"/>
          </a:xfrm>
        </p:spPr>
        <p:txBody>
          <a:bodyPr/>
          <a:lstStyle/>
          <a:p>
            <a:pPr>
              <a:lnSpc>
                <a:spcPct val="114000"/>
              </a:lnSpc>
              <a:spcBef>
                <a:spcPct val="0"/>
              </a:spcBef>
            </a:pPr>
            <a:r>
              <a:rPr lang="en-US" altLang="en-US" sz="4000" b="1" dirty="0">
                <a:solidFill>
                  <a:srgbClr val="F8F8F8"/>
                </a:solidFill>
                <a:effectLst/>
              </a:rPr>
              <a:t>1.	The number of people who believe something has nothing to do with whether or not it is true.</a:t>
            </a:r>
          </a:p>
          <a:p>
            <a:pPr>
              <a:lnSpc>
                <a:spcPct val="114000"/>
              </a:lnSpc>
              <a:spcBef>
                <a:spcPct val="0"/>
              </a:spcBef>
              <a:buFontTx/>
              <a:buNone/>
            </a:pPr>
            <a:r>
              <a:rPr lang="en-US" altLang="en-US" sz="4000" b="1" dirty="0">
                <a:solidFill>
                  <a:srgbClr val="F8F8F8"/>
                </a:solidFill>
                <a:effectLst/>
              </a:rPr>
              <a:t>Not many believe baptism necessary for salvation – BUT it is the TRUTH! </a:t>
            </a:r>
            <a:r>
              <a:rPr lang="en-US" altLang="en-US" sz="4000" b="1" dirty="0">
                <a:solidFill>
                  <a:srgbClr val="FF0000"/>
                </a:solidFill>
                <a:effectLst/>
              </a:rPr>
              <a:t>Mark 16:16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4AA88-326C-7E73-FF54-3480C9991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5F5C5-FA93-136E-8EB0-8EB78B984848}"/>
              </a:ext>
            </a:extLst>
          </p:cNvPr>
          <p:cNvSpPr>
            <a:spLocks noGrp="1"/>
          </p:cNvSpPr>
          <p:nvPr>
            <p:ph type="title"/>
          </p:nvPr>
        </p:nvSpPr>
        <p:spPr>
          <a:xfrm>
            <a:off x="152400" y="304800"/>
            <a:ext cx="8839200" cy="6172200"/>
          </a:xfrm>
        </p:spPr>
        <p:txBody>
          <a:bodyPr anchor="ctr"/>
          <a:lstStyle/>
          <a:p>
            <a:r>
              <a:rPr lang="en-US" altLang="en-US" sz="2800" b="1" i="1" dirty="0">
                <a:solidFill>
                  <a:srgbClr val="F8F8F8"/>
                </a:solidFill>
                <a:effectLst/>
              </a:rPr>
              <a:t>“How art thou fallen from heaven, O Lucifer, son of the morning! How art thou cut down to the ground, which didst weaken the nations!”</a:t>
            </a:r>
            <a:br>
              <a:rPr lang="en-US" altLang="en-US" sz="2800" b="1" dirty="0">
                <a:solidFill>
                  <a:srgbClr val="F8F8F8"/>
                </a:solidFill>
                <a:effectLst/>
              </a:rPr>
            </a:br>
            <a:r>
              <a:rPr lang="en-US" altLang="en-US" sz="2800" b="1" dirty="0">
                <a:solidFill>
                  <a:srgbClr val="FF0000"/>
                </a:solidFill>
                <a:effectLst/>
              </a:rPr>
              <a:t>(Isaiah 14:12 </a:t>
            </a:r>
            <a:r>
              <a:rPr lang="en-US" altLang="en-US" sz="2800" b="1" u="sng" dirty="0">
                <a:solidFill>
                  <a:srgbClr val="FF0000"/>
                </a:solidFill>
                <a:effectLst/>
              </a:rPr>
              <a:t>KJV</a:t>
            </a:r>
            <a:r>
              <a:rPr lang="en-US" altLang="en-US" sz="2800" b="1" dirty="0">
                <a:solidFill>
                  <a:srgbClr val="FF0000"/>
                </a:solidFill>
                <a:effectLst/>
              </a:rPr>
              <a:t>)</a:t>
            </a:r>
            <a:br>
              <a:rPr lang="en-US" altLang="en-US" sz="2800" b="1" dirty="0">
                <a:solidFill>
                  <a:srgbClr val="F8F8F8"/>
                </a:solidFill>
                <a:effectLst/>
              </a:rPr>
            </a:br>
            <a:br>
              <a:rPr lang="en-US" altLang="en-US" sz="2800" b="1" dirty="0">
                <a:solidFill>
                  <a:srgbClr val="F8F8F8"/>
                </a:solidFill>
                <a:effectLst/>
              </a:rPr>
            </a:br>
            <a:r>
              <a:rPr lang="en-US" altLang="en-US" sz="2800" b="1" i="1" dirty="0">
                <a:solidFill>
                  <a:srgbClr val="F8F8F8"/>
                </a:solidFill>
                <a:effectLst/>
              </a:rPr>
              <a:t>“How art thou fallen from heaven, O Lucifer, son of the morning! How art thou cut down to the ground, who didst weaken the nations!” </a:t>
            </a:r>
            <a:br>
              <a:rPr lang="en-US" altLang="en-US" sz="2800" b="1" dirty="0">
                <a:solidFill>
                  <a:srgbClr val="F8F8F8"/>
                </a:solidFill>
                <a:effectLst/>
              </a:rPr>
            </a:br>
            <a:r>
              <a:rPr lang="en-US" altLang="en-US" sz="2800" b="1" dirty="0">
                <a:solidFill>
                  <a:srgbClr val="FF0000"/>
                </a:solidFill>
                <a:effectLst/>
              </a:rPr>
              <a:t>(Isaiah 14:12 </a:t>
            </a:r>
            <a:r>
              <a:rPr lang="en-US" altLang="en-US" sz="2800" b="1" u="sng" dirty="0">
                <a:solidFill>
                  <a:srgbClr val="FF0000"/>
                </a:solidFill>
                <a:effectLst/>
              </a:rPr>
              <a:t>KJ21</a:t>
            </a:r>
            <a:r>
              <a:rPr lang="en-US" altLang="en-US" sz="2800" b="1" dirty="0">
                <a:solidFill>
                  <a:srgbClr val="FF0000"/>
                </a:solidFill>
                <a:effectLst/>
              </a:rPr>
              <a:t>)</a:t>
            </a:r>
            <a:br>
              <a:rPr lang="en-US" altLang="en-US" sz="2800" b="1" dirty="0">
                <a:solidFill>
                  <a:srgbClr val="F8F8F8"/>
                </a:solidFill>
                <a:effectLst/>
              </a:rPr>
            </a:br>
            <a:br>
              <a:rPr lang="en-US" altLang="en-US" sz="2800" b="1" dirty="0">
                <a:solidFill>
                  <a:srgbClr val="F8F8F8"/>
                </a:solidFill>
                <a:effectLst/>
              </a:rPr>
            </a:br>
            <a:r>
              <a:rPr lang="en-US" altLang="en-US" sz="2800" b="1" i="1" dirty="0">
                <a:solidFill>
                  <a:srgbClr val="F8F8F8"/>
                </a:solidFill>
                <a:effectLst/>
              </a:rPr>
              <a:t>“How you are fallen from heaven, O Lucifer, son of the morning! How you are cut down to the ground, You who weakened the nations!”</a:t>
            </a:r>
            <a:br>
              <a:rPr lang="en-US" altLang="en-US" sz="2800" b="1" dirty="0">
                <a:solidFill>
                  <a:srgbClr val="F8F8F8"/>
                </a:solidFill>
                <a:effectLst/>
              </a:rPr>
            </a:br>
            <a:r>
              <a:rPr lang="en-US" altLang="en-US" sz="2800" b="1" dirty="0">
                <a:solidFill>
                  <a:srgbClr val="FF0000"/>
                </a:solidFill>
                <a:effectLst/>
              </a:rPr>
              <a:t>(Isaiah 14:12 </a:t>
            </a:r>
            <a:r>
              <a:rPr lang="en-US" altLang="en-US" sz="2800" b="1" u="sng" dirty="0">
                <a:solidFill>
                  <a:srgbClr val="FF0000"/>
                </a:solidFill>
                <a:effectLst/>
              </a:rPr>
              <a:t>NKJV</a:t>
            </a:r>
            <a:r>
              <a:rPr lang="en-US" altLang="en-US" sz="2800" b="1" dirty="0">
                <a:solidFill>
                  <a:srgbClr val="FF0000"/>
                </a:solidFill>
                <a:effectLst/>
              </a:rPr>
              <a:t>)</a:t>
            </a:r>
          </a:p>
        </p:txBody>
      </p:sp>
    </p:spTree>
    <p:extLst>
      <p:ext uri="{BB962C8B-B14F-4D97-AF65-F5344CB8AC3E}">
        <p14:creationId xmlns:p14="http://schemas.microsoft.com/office/powerpoint/2010/main" val="330179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452-3B65-7392-8FCE-430F6F07EB47}"/>
              </a:ext>
            </a:extLst>
          </p:cNvPr>
          <p:cNvSpPr>
            <a:spLocks noGrp="1"/>
          </p:cNvSpPr>
          <p:nvPr>
            <p:ph type="title"/>
          </p:nvPr>
        </p:nvSpPr>
        <p:spPr>
          <a:xfrm>
            <a:off x="685800" y="152400"/>
            <a:ext cx="7772400" cy="1447800"/>
          </a:xfrm>
        </p:spPr>
        <p:txBody>
          <a:bodyPr/>
          <a:lstStyle/>
          <a:p>
            <a:pPr>
              <a:defRPr/>
            </a:pPr>
            <a:r>
              <a:rPr lang="en-US" b="1" dirty="0"/>
              <a:t>Lessons Learned From “Lucifer” About The Bible</a:t>
            </a:r>
          </a:p>
        </p:txBody>
      </p:sp>
      <p:sp>
        <p:nvSpPr>
          <p:cNvPr id="3" name="Content Placeholder 2">
            <a:extLst>
              <a:ext uri="{FF2B5EF4-FFF2-40B4-BE49-F238E27FC236}">
                <a16:creationId xmlns:a16="http://schemas.microsoft.com/office/drawing/2014/main" id="{E74BAC7C-D3D2-C69A-F94B-694595116D54}"/>
              </a:ext>
            </a:extLst>
          </p:cNvPr>
          <p:cNvSpPr>
            <a:spLocks noGrp="1"/>
          </p:cNvSpPr>
          <p:nvPr>
            <p:ph idx="1"/>
          </p:nvPr>
        </p:nvSpPr>
        <p:spPr>
          <a:xfrm>
            <a:off x="381000" y="1676400"/>
            <a:ext cx="8458200" cy="4953000"/>
          </a:xfrm>
        </p:spPr>
        <p:txBody>
          <a:bodyPr/>
          <a:lstStyle/>
          <a:p>
            <a:pPr>
              <a:spcBef>
                <a:spcPts val="0"/>
              </a:spcBef>
              <a:buFontTx/>
              <a:buNone/>
              <a:defRPr/>
            </a:pPr>
            <a:r>
              <a:rPr lang="en-US" sz="3600" b="1" dirty="0">
                <a:solidFill>
                  <a:srgbClr val="F8F8F8"/>
                </a:solidFill>
              </a:rPr>
              <a:t>Not many know the New Testament says nothing about using mechanical instruments in worship to God – BUT it is TRUE! </a:t>
            </a:r>
            <a:r>
              <a:rPr lang="en-US" sz="3600" b="1" dirty="0">
                <a:solidFill>
                  <a:srgbClr val="FF0000"/>
                </a:solidFill>
              </a:rPr>
              <a:t>Colossians 3:16; Ephesians 5:19</a:t>
            </a:r>
          </a:p>
          <a:p>
            <a:pPr>
              <a:spcBef>
                <a:spcPts val="0"/>
              </a:spcBef>
              <a:buFontTx/>
              <a:buNone/>
              <a:defRPr/>
            </a:pPr>
            <a:r>
              <a:rPr lang="en-US" sz="3600" b="1" dirty="0">
                <a:solidFill>
                  <a:srgbClr val="F8F8F8"/>
                </a:solidFill>
              </a:rPr>
              <a:t>Not many people believe that you can divorce only if the spouse is unfaithful – BUT it is the TRUTH! </a:t>
            </a:r>
            <a:r>
              <a:rPr lang="en-US" sz="3600" b="1" dirty="0">
                <a:solidFill>
                  <a:srgbClr val="FF0000"/>
                </a:solidFill>
              </a:rPr>
              <a:t>Matthew 5:32; Matthew 19:9</a:t>
            </a:r>
          </a:p>
          <a:p>
            <a:pPr>
              <a:spcBef>
                <a:spcPts val="0"/>
              </a:spcBef>
              <a:buFontTx/>
              <a:buNone/>
              <a:defRPr/>
            </a:pPr>
            <a:endParaRPr lang="en-US" b="1" dirty="0">
              <a:solidFill>
                <a:srgbClr val="F8F8F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C8AA-99E2-CE9A-CF98-B8C97BB57564}"/>
              </a:ext>
            </a:extLst>
          </p:cNvPr>
          <p:cNvSpPr>
            <a:spLocks noGrp="1"/>
          </p:cNvSpPr>
          <p:nvPr>
            <p:ph type="title"/>
          </p:nvPr>
        </p:nvSpPr>
        <p:spPr>
          <a:xfrm>
            <a:off x="685800" y="152400"/>
            <a:ext cx="7772400" cy="1447800"/>
          </a:xfrm>
        </p:spPr>
        <p:txBody>
          <a:bodyPr/>
          <a:lstStyle/>
          <a:p>
            <a:pPr>
              <a:defRPr/>
            </a:pPr>
            <a:r>
              <a:rPr lang="en-US" b="1" dirty="0"/>
              <a:t>Lessons Learned From “Lucifer” About The Bible</a:t>
            </a:r>
          </a:p>
        </p:txBody>
      </p:sp>
      <p:sp>
        <p:nvSpPr>
          <p:cNvPr id="3" name="Content Placeholder 2">
            <a:extLst>
              <a:ext uri="{FF2B5EF4-FFF2-40B4-BE49-F238E27FC236}">
                <a16:creationId xmlns:a16="http://schemas.microsoft.com/office/drawing/2014/main" id="{326B1F3E-96DA-8577-EDAE-AC78DE19F66C}"/>
              </a:ext>
            </a:extLst>
          </p:cNvPr>
          <p:cNvSpPr>
            <a:spLocks noGrp="1"/>
          </p:cNvSpPr>
          <p:nvPr>
            <p:ph idx="1"/>
          </p:nvPr>
        </p:nvSpPr>
        <p:spPr>
          <a:xfrm>
            <a:off x="381000" y="1752600"/>
            <a:ext cx="8458200" cy="4953000"/>
          </a:xfrm>
        </p:spPr>
        <p:txBody>
          <a:bodyPr/>
          <a:lstStyle/>
          <a:p>
            <a:pPr algn="ctr">
              <a:spcBef>
                <a:spcPct val="0"/>
              </a:spcBef>
              <a:buFontTx/>
              <a:buNone/>
            </a:pPr>
            <a:r>
              <a:rPr lang="en-US" altLang="en-US" sz="8000" b="1" dirty="0">
                <a:solidFill>
                  <a:srgbClr val="F8F8F8"/>
                </a:solidFill>
                <a:effectLst/>
              </a:rPr>
              <a:t>ONLY the BIBLE determines TRUTH!</a:t>
            </a:r>
          </a:p>
          <a:p>
            <a:pPr algn="ctr">
              <a:spcBef>
                <a:spcPct val="0"/>
              </a:spcBef>
              <a:buFontTx/>
              <a:buNone/>
            </a:pPr>
            <a:r>
              <a:rPr lang="en-US" altLang="en-US" sz="4000" b="1" dirty="0">
                <a:solidFill>
                  <a:srgbClr val="FF0000"/>
                </a:solidFill>
                <a:effectLst/>
              </a:rPr>
              <a:t>Psalm 119:160/John 17:17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F6C0-5C70-C8CC-93BE-343EA7AB1892}"/>
              </a:ext>
            </a:extLst>
          </p:cNvPr>
          <p:cNvSpPr>
            <a:spLocks noGrp="1"/>
          </p:cNvSpPr>
          <p:nvPr>
            <p:ph type="title"/>
          </p:nvPr>
        </p:nvSpPr>
        <p:spPr>
          <a:xfrm>
            <a:off x="685800" y="152400"/>
            <a:ext cx="7772400" cy="1447800"/>
          </a:xfrm>
        </p:spPr>
        <p:txBody>
          <a:bodyPr/>
          <a:lstStyle/>
          <a:p>
            <a:pPr>
              <a:defRPr/>
            </a:pPr>
            <a:r>
              <a:rPr lang="en-US" b="1" dirty="0"/>
              <a:t>Lessons Learned From “Lucifer” About The Bible</a:t>
            </a:r>
          </a:p>
        </p:txBody>
      </p:sp>
      <p:sp>
        <p:nvSpPr>
          <p:cNvPr id="3" name="Content Placeholder 2">
            <a:extLst>
              <a:ext uri="{FF2B5EF4-FFF2-40B4-BE49-F238E27FC236}">
                <a16:creationId xmlns:a16="http://schemas.microsoft.com/office/drawing/2014/main" id="{F3279FBA-11A5-6FE8-A10F-206923410C51}"/>
              </a:ext>
            </a:extLst>
          </p:cNvPr>
          <p:cNvSpPr>
            <a:spLocks noGrp="1"/>
          </p:cNvSpPr>
          <p:nvPr>
            <p:ph idx="1"/>
          </p:nvPr>
        </p:nvSpPr>
        <p:spPr>
          <a:xfrm>
            <a:off x="228600" y="1676400"/>
            <a:ext cx="8610600" cy="4953000"/>
          </a:xfrm>
        </p:spPr>
        <p:txBody>
          <a:bodyPr/>
          <a:lstStyle/>
          <a:p>
            <a:pPr>
              <a:spcBef>
                <a:spcPts val="0"/>
              </a:spcBef>
              <a:defRPr/>
            </a:pPr>
            <a:r>
              <a:rPr lang="en-US" sz="4200" b="1" dirty="0">
                <a:solidFill>
                  <a:srgbClr val="F8F8F8"/>
                </a:solidFill>
              </a:rPr>
              <a:t>2.	We need to study the Bible for ourselves </a:t>
            </a:r>
            <a:br>
              <a:rPr lang="en-US" sz="4200" b="1" dirty="0">
                <a:solidFill>
                  <a:srgbClr val="F8F8F8"/>
                </a:solidFill>
              </a:rPr>
            </a:br>
            <a:r>
              <a:rPr lang="en-US" sz="4200" b="1" dirty="0">
                <a:solidFill>
                  <a:srgbClr val="F8F8F8"/>
                </a:solidFill>
              </a:rPr>
              <a:t>	</a:t>
            </a:r>
            <a:r>
              <a:rPr lang="en-US" sz="4200" b="1" dirty="0">
                <a:solidFill>
                  <a:srgbClr val="FF0000"/>
                </a:solidFill>
              </a:rPr>
              <a:t>Acts 17:10-12</a:t>
            </a:r>
          </a:p>
          <a:p>
            <a:pPr>
              <a:spcBef>
                <a:spcPts val="0"/>
              </a:spcBef>
              <a:defRPr/>
            </a:pPr>
            <a:r>
              <a:rPr lang="en-US" sz="4200" b="1" dirty="0">
                <a:solidFill>
                  <a:srgbClr val="F8F8F8"/>
                </a:solidFill>
              </a:rPr>
              <a:t>3.	It is important to study Bible passages in their context, we need to look around, read the whole 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07E0-9349-755E-CC50-901DDAA4859E}"/>
              </a:ext>
            </a:extLst>
          </p:cNvPr>
          <p:cNvSpPr>
            <a:spLocks noGrp="1"/>
          </p:cNvSpPr>
          <p:nvPr>
            <p:ph type="title"/>
          </p:nvPr>
        </p:nvSpPr>
        <p:spPr>
          <a:xfrm>
            <a:off x="685800" y="152400"/>
            <a:ext cx="7772400" cy="1447800"/>
          </a:xfrm>
        </p:spPr>
        <p:txBody>
          <a:bodyPr/>
          <a:lstStyle/>
          <a:p>
            <a:pPr>
              <a:defRPr/>
            </a:pPr>
            <a:r>
              <a:rPr lang="en-US" b="1" dirty="0"/>
              <a:t>Lessons Learned From “Lucifer” About The Bible</a:t>
            </a:r>
          </a:p>
        </p:txBody>
      </p:sp>
      <p:sp>
        <p:nvSpPr>
          <p:cNvPr id="3" name="Content Placeholder 2">
            <a:extLst>
              <a:ext uri="{FF2B5EF4-FFF2-40B4-BE49-F238E27FC236}">
                <a16:creationId xmlns:a16="http://schemas.microsoft.com/office/drawing/2014/main" id="{BBF59431-3A50-2C36-C344-94C02609CFAB}"/>
              </a:ext>
            </a:extLst>
          </p:cNvPr>
          <p:cNvSpPr>
            <a:spLocks noGrp="1"/>
          </p:cNvSpPr>
          <p:nvPr>
            <p:ph idx="1"/>
          </p:nvPr>
        </p:nvSpPr>
        <p:spPr>
          <a:xfrm>
            <a:off x="381000" y="1676400"/>
            <a:ext cx="8458200" cy="4953000"/>
          </a:xfrm>
        </p:spPr>
        <p:txBody>
          <a:bodyPr/>
          <a:lstStyle/>
          <a:p>
            <a:pPr>
              <a:lnSpc>
                <a:spcPct val="114000"/>
              </a:lnSpc>
              <a:spcBef>
                <a:spcPts val="0"/>
              </a:spcBef>
              <a:buFontTx/>
              <a:buNone/>
              <a:defRPr/>
            </a:pPr>
            <a:r>
              <a:rPr lang="en-US" sz="3825" b="1" dirty="0">
                <a:solidFill>
                  <a:srgbClr val="F8F8F8"/>
                </a:solidFill>
              </a:rPr>
              <a:t>	Step back &amp; look before &amp; after </a:t>
            </a:r>
          </a:p>
          <a:p>
            <a:pPr>
              <a:lnSpc>
                <a:spcPct val="114000"/>
              </a:lnSpc>
              <a:spcBef>
                <a:spcPts val="0"/>
              </a:spcBef>
              <a:buFontTx/>
              <a:buNone/>
              <a:defRPr/>
            </a:pPr>
            <a:r>
              <a:rPr lang="en-US" sz="3825" b="1" dirty="0">
                <a:solidFill>
                  <a:srgbClr val="F8F8F8"/>
                </a:solidFill>
              </a:rPr>
              <a:t>		</a:t>
            </a:r>
            <a:r>
              <a:rPr lang="en-US" sz="3825" b="1" dirty="0">
                <a:solidFill>
                  <a:srgbClr val="FF0000"/>
                </a:solidFill>
              </a:rPr>
              <a:t>Acts 16:30-33</a:t>
            </a:r>
            <a:r>
              <a:rPr lang="en-US" sz="3825" b="1" dirty="0">
                <a:solidFill>
                  <a:srgbClr val="F8F8F8"/>
                </a:solidFill>
              </a:rPr>
              <a:t>	</a:t>
            </a:r>
          </a:p>
          <a:p>
            <a:pPr>
              <a:lnSpc>
                <a:spcPct val="114000"/>
              </a:lnSpc>
              <a:spcBef>
                <a:spcPts val="0"/>
              </a:spcBef>
              <a:buFontTx/>
              <a:buNone/>
              <a:defRPr/>
            </a:pPr>
            <a:r>
              <a:rPr lang="en-US" sz="3825" b="1" dirty="0">
                <a:solidFill>
                  <a:srgbClr val="F8F8F8"/>
                </a:solidFill>
              </a:rPr>
              <a:t>	Need to consider entire chapter </a:t>
            </a:r>
          </a:p>
          <a:p>
            <a:pPr>
              <a:lnSpc>
                <a:spcPct val="114000"/>
              </a:lnSpc>
              <a:spcBef>
                <a:spcPts val="0"/>
              </a:spcBef>
              <a:buFontTx/>
              <a:buNone/>
              <a:defRPr/>
            </a:pPr>
            <a:r>
              <a:rPr lang="en-US" sz="3825" b="1" dirty="0">
                <a:solidFill>
                  <a:srgbClr val="F8F8F8"/>
                </a:solidFill>
              </a:rPr>
              <a:t>		</a:t>
            </a:r>
            <a:r>
              <a:rPr lang="en-US" sz="3825" b="1" dirty="0">
                <a:solidFill>
                  <a:srgbClr val="FF0000"/>
                </a:solidFill>
              </a:rPr>
              <a:t>Acts 2:38; 22:16</a:t>
            </a:r>
          </a:p>
          <a:p>
            <a:pPr>
              <a:lnSpc>
                <a:spcPct val="114000"/>
              </a:lnSpc>
              <a:spcBef>
                <a:spcPts val="0"/>
              </a:spcBef>
              <a:buFontTx/>
              <a:buNone/>
              <a:defRPr/>
            </a:pPr>
            <a:r>
              <a:rPr lang="en-US" sz="3825" b="1" dirty="0">
                <a:solidFill>
                  <a:srgbClr val="F8F8F8"/>
                </a:solidFill>
              </a:rPr>
              <a:t>	Think about the entire bible</a:t>
            </a:r>
          </a:p>
          <a:p>
            <a:pPr>
              <a:lnSpc>
                <a:spcPct val="114000"/>
              </a:lnSpc>
              <a:spcBef>
                <a:spcPts val="0"/>
              </a:spcBef>
              <a:buFontTx/>
              <a:buNone/>
              <a:defRPr/>
            </a:pPr>
            <a:r>
              <a:rPr lang="en-US" sz="3825" b="1" dirty="0">
                <a:solidFill>
                  <a:srgbClr val="F8F8F8"/>
                </a:solidFill>
              </a:rPr>
              <a:t>		</a:t>
            </a:r>
            <a:r>
              <a:rPr lang="en-US" sz="3825" b="1" dirty="0">
                <a:solidFill>
                  <a:srgbClr val="FF0000"/>
                </a:solidFill>
              </a:rPr>
              <a:t>Luke 12:39-40; </a:t>
            </a:r>
            <a:br>
              <a:rPr lang="en-US" sz="3825" b="1" dirty="0">
                <a:solidFill>
                  <a:srgbClr val="FF0000"/>
                </a:solidFill>
              </a:rPr>
            </a:br>
            <a:r>
              <a:rPr lang="en-US" sz="3825" b="1" dirty="0">
                <a:solidFill>
                  <a:srgbClr val="FF0000"/>
                </a:solidFill>
              </a:rPr>
              <a:t>	1 Thessalonians 5:1-3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9776-1598-18DD-DCCB-F058072CFF3F}"/>
              </a:ext>
            </a:extLst>
          </p:cNvPr>
          <p:cNvSpPr>
            <a:spLocks noGrp="1"/>
          </p:cNvSpPr>
          <p:nvPr>
            <p:ph type="title"/>
          </p:nvPr>
        </p:nvSpPr>
        <p:spPr>
          <a:xfrm>
            <a:off x="685800" y="152400"/>
            <a:ext cx="7772400" cy="1447800"/>
          </a:xfrm>
        </p:spPr>
        <p:txBody>
          <a:bodyPr/>
          <a:lstStyle/>
          <a:p>
            <a:pPr>
              <a:defRPr/>
            </a:pPr>
            <a:r>
              <a:rPr lang="en-US" b="1" dirty="0"/>
              <a:t>Lessons Learned From “Lucifer” About The Bible</a:t>
            </a:r>
          </a:p>
        </p:txBody>
      </p:sp>
      <p:sp>
        <p:nvSpPr>
          <p:cNvPr id="3" name="Content Placeholder 2">
            <a:extLst>
              <a:ext uri="{FF2B5EF4-FFF2-40B4-BE49-F238E27FC236}">
                <a16:creationId xmlns:a16="http://schemas.microsoft.com/office/drawing/2014/main" id="{76C8FDE8-8576-08E8-383C-1256B0C1FD6A}"/>
              </a:ext>
            </a:extLst>
          </p:cNvPr>
          <p:cNvSpPr>
            <a:spLocks noGrp="1"/>
          </p:cNvSpPr>
          <p:nvPr>
            <p:ph idx="1"/>
          </p:nvPr>
        </p:nvSpPr>
        <p:spPr>
          <a:xfrm>
            <a:off x="342900" y="1676400"/>
            <a:ext cx="8458200" cy="4953000"/>
          </a:xfrm>
        </p:spPr>
        <p:txBody>
          <a:bodyPr/>
          <a:lstStyle/>
          <a:p>
            <a:pPr>
              <a:spcBef>
                <a:spcPts val="0"/>
              </a:spcBef>
              <a:buFontTx/>
              <a:buNone/>
              <a:defRPr/>
            </a:pPr>
            <a:r>
              <a:rPr lang="en-US" sz="4100" b="1" dirty="0">
                <a:solidFill>
                  <a:srgbClr val="F8F8F8"/>
                </a:solidFill>
              </a:rPr>
              <a:t>	I can’t take one verse or phrase and make it mean whatever I want.</a:t>
            </a:r>
          </a:p>
          <a:p>
            <a:pPr>
              <a:spcBef>
                <a:spcPts val="0"/>
              </a:spcBef>
              <a:defRPr/>
            </a:pPr>
            <a:r>
              <a:rPr lang="en-US" sz="4100" b="1" dirty="0">
                <a:solidFill>
                  <a:srgbClr val="F8F8F8"/>
                </a:solidFill>
              </a:rPr>
              <a:t>4.	When I discover that something I believe does not agree with the Bible, I need to change what I believe!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4B0A-59AB-B5E4-B3D0-12774D0C76A5}"/>
              </a:ext>
            </a:extLst>
          </p:cNvPr>
          <p:cNvSpPr>
            <a:spLocks noGrp="1"/>
          </p:cNvSpPr>
          <p:nvPr>
            <p:ph type="title"/>
          </p:nvPr>
        </p:nvSpPr>
        <p:spPr>
          <a:xfrm>
            <a:off x="689811" y="152400"/>
            <a:ext cx="7772400" cy="1219200"/>
          </a:xfrm>
        </p:spPr>
        <p:txBody>
          <a:bodyPr/>
          <a:lstStyle/>
          <a:p>
            <a:pPr>
              <a:defRPr/>
            </a:pPr>
            <a:r>
              <a:rPr lang="en-US" b="1" dirty="0">
                <a:solidFill>
                  <a:srgbClr val="F8F8F8"/>
                </a:solidFill>
              </a:rPr>
              <a:t>People Make Bad Decisions All The Time</a:t>
            </a:r>
          </a:p>
        </p:txBody>
      </p:sp>
      <p:sp>
        <p:nvSpPr>
          <p:cNvPr id="3" name="Content Placeholder 2">
            <a:extLst>
              <a:ext uri="{FF2B5EF4-FFF2-40B4-BE49-F238E27FC236}">
                <a16:creationId xmlns:a16="http://schemas.microsoft.com/office/drawing/2014/main" id="{17EB1F36-F600-B065-5628-871626C1AB6C}"/>
              </a:ext>
            </a:extLst>
          </p:cNvPr>
          <p:cNvSpPr>
            <a:spLocks noGrp="1"/>
          </p:cNvSpPr>
          <p:nvPr>
            <p:ph idx="1"/>
          </p:nvPr>
        </p:nvSpPr>
        <p:spPr>
          <a:xfrm>
            <a:off x="685800" y="1676400"/>
            <a:ext cx="7772400" cy="4648200"/>
          </a:xfrm>
        </p:spPr>
        <p:txBody>
          <a:bodyPr/>
          <a:lstStyle/>
          <a:p>
            <a:pPr>
              <a:defRPr/>
            </a:pPr>
            <a:r>
              <a:rPr lang="en-US" b="1" i="1" dirty="0">
                <a:solidFill>
                  <a:srgbClr val="F8F8F8"/>
                </a:solidFill>
              </a:rPr>
              <a:t>“I know what the Bible says about divorce, but God wants me to be happy.”</a:t>
            </a:r>
          </a:p>
          <a:p>
            <a:pPr>
              <a:defRPr/>
            </a:pPr>
            <a:r>
              <a:rPr lang="en-US" b="1" i="1" dirty="0">
                <a:solidFill>
                  <a:srgbClr val="F8F8F8"/>
                </a:solidFill>
              </a:rPr>
              <a:t>“I know what the Bible says about baptism, but that’s not what I was taught growing up.”</a:t>
            </a:r>
          </a:p>
          <a:p>
            <a:pPr>
              <a:defRPr/>
            </a:pPr>
            <a:r>
              <a:rPr lang="en-US" b="1" i="1" dirty="0">
                <a:solidFill>
                  <a:srgbClr val="F8F8F8"/>
                </a:solidFill>
              </a:rPr>
              <a:t>“I know what the Bible says about instrumental music, but every one else uses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8705-56C9-FCBA-916E-D4A2BB8B1D4A}"/>
              </a:ext>
            </a:extLst>
          </p:cNvPr>
          <p:cNvSpPr>
            <a:spLocks noGrp="1"/>
          </p:cNvSpPr>
          <p:nvPr>
            <p:ph type="title"/>
          </p:nvPr>
        </p:nvSpPr>
        <p:spPr>
          <a:xfrm>
            <a:off x="228600" y="228600"/>
            <a:ext cx="7772400" cy="1371600"/>
          </a:xfrm>
        </p:spPr>
        <p:txBody>
          <a:bodyPr/>
          <a:lstStyle/>
          <a:p>
            <a:r>
              <a:rPr lang="en-US" altLang="en-US" b="1">
                <a:solidFill>
                  <a:srgbClr val="F8F8F8"/>
                </a:solidFill>
                <a:effectLst/>
              </a:rPr>
              <a:t>Could We Be Making Bad Decisions?</a:t>
            </a:r>
          </a:p>
        </p:txBody>
      </p:sp>
      <p:sp>
        <p:nvSpPr>
          <p:cNvPr id="3" name="Content Placeholder 2">
            <a:extLst>
              <a:ext uri="{FF2B5EF4-FFF2-40B4-BE49-F238E27FC236}">
                <a16:creationId xmlns:a16="http://schemas.microsoft.com/office/drawing/2014/main" id="{5C5527D4-DA17-0673-BBE7-8A596B3E907B}"/>
              </a:ext>
            </a:extLst>
          </p:cNvPr>
          <p:cNvSpPr>
            <a:spLocks noGrp="1"/>
          </p:cNvSpPr>
          <p:nvPr>
            <p:ph idx="1"/>
          </p:nvPr>
        </p:nvSpPr>
        <p:spPr>
          <a:xfrm>
            <a:off x="228600" y="1752600"/>
            <a:ext cx="8610600" cy="4876800"/>
          </a:xfrm>
        </p:spPr>
        <p:txBody>
          <a:bodyPr/>
          <a:lstStyle/>
          <a:p>
            <a:pPr algn="ctr">
              <a:buFontTx/>
              <a:buNone/>
            </a:pPr>
            <a:r>
              <a:rPr lang="en-US" altLang="en-US" sz="4200" b="1" i="1" dirty="0">
                <a:solidFill>
                  <a:srgbClr val="F8F8F8"/>
                </a:solidFill>
                <a:effectLst/>
              </a:rPr>
              <a:t>How do we respond when something we believe doesn’t agree with the Bible?</a:t>
            </a:r>
          </a:p>
          <a:p>
            <a:pPr algn="ctr">
              <a:buFontTx/>
              <a:buNone/>
            </a:pPr>
            <a:r>
              <a:rPr lang="en-US" altLang="en-US" sz="4400" b="1" i="1" dirty="0">
                <a:solidFill>
                  <a:srgbClr val="FF0000"/>
                </a:solidFill>
                <a:effectLst/>
              </a:rPr>
              <a:t>1 Corinthians 15:33-34</a:t>
            </a:r>
          </a:p>
          <a:p>
            <a:pPr algn="ctr">
              <a:buFontTx/>
              <a:buNone/>
            </a:pPr>
            <a:r>
              <a:rPr lang="en-US" altLang="en-US" sz="4400" b="1" i="1" dirty="0">
                <a:solidFill>
                  <a:srgbClr val="FF0000"/>
                </a:solidFill>
                <a:effectLst/>
              </a:rPr>
              <a:t>Proverbs 14:12/16:25</a:t>
            </a:r>
          </a:p>
          <a:p>
            <a:pPr algn="ctr">
              <a:buFontTx/>
              <a:buNone/>
            </a:pPr>
            <a:r>
              <a:rPr lang="en-US" altLang="en-US" sz="4400" b="1" i="1" dirty="0">
                <a:solidFill>
                  <a:srgbClr val="FF0000"/>
                </a:solidFill>
                <a:effectLst/>
              </a:rPr>
              <a:t>Proverbs 3:5-6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5C0-6457-2E3C-5BD0-049EA98203CE}"/>
              </a:ext>
            </a:extLst>
          </p:cNvPr>
          <p:cNvSpPr>
            <a:spLocks noGrp="1"/>
          </p:cNvSpPr>
          <p:nvPr>
            <p:ph type="title"/>
          </p:nvPr>
        </p:nvSpPr>
        <p:spPr>
          <a:xfrm>
            <a:off x="685800" y="304800"/>
            <a:ext cx="7772400" cy="6248400"/>
          </a:xfrm>
        </p:spPr>
        <p:txBody>
          <a:bodyPr/>
          <a:lstStyle/>
          <a:p>
            <a:pPr>
              <a:lnSpc>
                <a:spcPct val="90000"/>
              </a:lnSpc>
              <a:defRPr/>
            </a:pPr>
            <a:r>
              <a:rPr lang="en-US" sz="6000" b="1" i="1" dirty="0">
                <a:solidFill>
                  <a:srgbClr val="F8F8F8"/>
                </a:solidFill>
              </a:rPr>
              <a:t>If I am going to be the person God wants me to be, I must carefully study His Word.</a:t>
            </a:r>
            <a:br>
              <a:rPr lang="en-US" sz="6000" b="1" i="1" dirty="0">
                <a:solidFill>
                  <a:srgbClr val="F8F8F8"/>
                </a:solidFill>
              </a:rPr>
            </a:br>
            <a:br>
              <a:rPr lang="en-US" sz="6000" b="1" i="1" dirty="0">
                <a:solidFill>
                  <a:srgbClr val="F8F8F8"/>
                </a:solidFill>
              </a:rPr>
            </a:br>
            <a:r>
              <a:rPr lang="en-US" sz="4000" b="1" i="1" dirty="0">
                <a:solidFill>
                  <a:srgbClr val="FF0000"/>
                </a:solidFill>
              </a:rPr>
              <a:t>2 Timothy 2:15; 3:16-17</a:t>
            </a:r>
            <a:br>
              <a:rPr lang="en-US" sz="4000" b="1" i="1" dirty="0">
                <a:solidFill>
                  <a:srgbClr val="FF0000"/>
                </a:solidFill>
              </a:rPr>
            </a:br>
            <a:r>
              <a:rPr lang="en-US" sz="4000" b="1" i="1" dirty="0">
                <a:solidFill>
                  <a:srgbClr val="FF0000"/>
                </a:solidFill>
              </a:rPr>
              <a:t>Romans 1:16-17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2970-EE87-0AFE-DA93-B367A39D4C86}"/>
              </a:ext>
            </a:extLst>
          </p:cNvPr>
          <p:cNvSpPr>
            <a:spLocks noGrp="1"/>
          </p:cNvSpPr>
          <p:nvPr>
            <p:ph type="title"/>
          </p:nvPr>
        </p:nvSpPr>
        <p:spPr>
          <a:xfrm>
            <a:off x="685800" y="152400"/>
            <a:ext cx="7772400" cy="6248400"/>
          </a:xfrm>
        </p:spPr>
        <p:txBody>
          <a:bodyPr/>
          <a:lstStyle/>
          <a:p>
            <a:pPr>
              <a:lnSpc>
                <a:spcPct val="90000"/>
              </a:lnSpc>
              <a:defRPr/>
            </a:pPr>
            <a:r>
              <a:rPr lang="en-US" sz="11500" b="1" i="1" dirty="0">
                <a:solidFill>
                  <a:srgbClr val="F8F8F8"/>
                </a:solidFill>
              </a:rPr>
              <a:t>God’s Word Is Always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C835-E4D4-5DCD-87CF-364E99883F58}"/>
              </a:ext>
            </a:extLst>
          </p:cNvPr>
          <p:cNvSpPr>
            <a:spLocks noGrp="1"/>
          </p:cNvSpPr>
          <p:nvPr>
            <p:ph type="title"/>
          </p:nvPr>
        </p:nvSpPr>
        <p:spPr>
          <a:xfrm>
            <a:off x="685800" y="0"/>
            <a:ext cx="7772400" cy="1371600"/>
          </a:xfrm>
        </p:spPr>
        <p:txBody>
          <a:bodyPr/>
          <a:lstStyle/>
          <a:p>
            <a:pPr>
              <a:defRPr/>
            </a:pPr>
            <a:r>
              <a:rPr lang="en-US" b="1" dirty="0">
                <a:solidFill>
                  <a:srgbClr val="F8F8F8"/>
                </a:solidFill>
              </a:rPr>
              <a:t>What God says about salvation is RIGHT</a:t>
            </a:r>
          </a:p>
        </p:txBody>
      </p:sp>
      <p:sp>
        <p:nvSpPr>
          <p:cNvPr id="3" name="Content Placeholder 2">
            <a:extLst>
              <a:ext uri="{FF2B5EF4-FFF2-40B4-BE49-F238E27FC236}">
                <a16:creationId xmlns:a16="http://schemas.microsoft.com/office/drawing/2014/main" id="{658A9070-2D62-402D-BF4A-E4199A7BCFD5}"/>
              </a:ext>
            </a:extLst>
          </p:cNvPr>
          <p:cNvSpPr>
            <a:spLocks noGrp="1"/>
          </p:cNvSpPr>
          <p:nvPr>
            <p:ph idx="1"/>
          </p:nvPr>
        </p:nvSpPr>
        <p:spPr>
          <a:xfrm>
            <a:off x="495300" y="1371600"/>
            <a:ext cx="8153400" cy="5029200"/>
          </a:xfrm>
        </p:spPr>
        <p:txBody>
          <a:bodyPr/>
          <a:lstStyle/>
          <a:p>
            <a:pPr>
              <a:defRPr/>
            </a:pPr>
            <a:r>
              <a:rPr lang="en-US" sz="4400" b="1" dirty="0">
                <a:solidFill>
                  <a:srgbClr val="F8F8F8"/>
                </a:solidFill>
              </a:rPr>
              <a:t>All are sinners and need to be saved. </a:t>
            </a:r>
            <a:r>
              <a:rPr lang="en-US" sz="4400" b="1" dirty="0">
                <a:solidFill>
                  <a:srgbClr val="FF0000"/>
                </a:solidFill>
              </a:rPr>
              <a:t>Romans 3:23</a:t>
            </a:r>
          </a:p>
          <a:p>
            <a:pPr>
              <a:defRPr/>
            </a:pPr>
            <a:r>
              <a:rPr lang="en-US" sz="4400" b="1" dirty="0">
                <a:solidFill>
                  <a:srgbClr val="F8F8F8"/>
                </a:solidFill>
              </a:rPr>
              <a:t>All must believe in Jesus Christ in order to be saved from sin. </a:t>
            </a:r>
            <a:r>
              <a:rPr lang="en-US" sz="4400" b="1" dirty="0">
                <a:solidFill>
                  <a:srgbClr val="FF0000"/>
                </a:solidFill>
              </a:rPr>
              <a:t>John 3:16</a:t>
            </a:r>
          </a:p>
          <a:p>
            <a:pPr>
              <a:defRPr/>
            </a:pPr>
            <a:r>
              <a:rPr lang="en-US" sz="4400" b="1" dirty="0">
                <a:solidFill>
                  <a:srgbClr val="F8F8F8"/>
                </a:solidFill>
              </a:rPr>
              <a:t>All must repent of sins. </a:t>
            </a:r>
            <a:r>
              <a:rPr lang="en-US" sz="4400" b="1" dirty="0">
                <a:solidFill>
                  <a:srgbClr val="FF0000"/>
                </a:solidFill>
              </a:rPr>
              <a:t>Luke 13:3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98873-E07D-EBC3-5E1E-4239D2DB34CB}"/>
              </a:ext>
            </a:extLst>
          </p:cNvPr>
          <p:cNvSpPr>
            <a:spLocks noGrp="1"/>
          </p:cNvSpPr>
          <p:nvPr>
            <p:ph idx="1"/>
          </p:nvPr>
        </p:nvSpPr>
        <p:spPr>
          <a:xfrm>
            <a:off x="685800" y="685800"/>
            <a:ext cx="7772400" cy="6400800"/>
          </a:xfrm>
        </p:spPr>
        <p:txBody>
          <a:bodyPr/>
          <a:lstStyle/>
          <a:p>
            <a:pPr marL="0" indent="0" algn="ctr">
              <a:lnSpc>
                <a:spcPct val="114000"/>
              </a:lnSpc>
              <a:buNone/>
              <a:defRPr/>
            </a:pPr>
            <a:r>
              <a:rPr lang="en-US" altLang="en-US" sz="13800" b="1" i="1" dirty="0">
                <a:solidFill>
                  <a:srgbClr val="F8F8F8"/>
                </a:solidFill>
                <a:effectLst/>
              </a:rPr>
              <a:t>Who is Lucifer?</a:t>
            </a:r>
            <a:endParaRPr lang="en-US" sz="13800" b="1" i="1" dirty="0">
              <a:solidFill>
                <a:srgbClr val="F8F8F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957E-3C75-250D-B4CB-7BC604BA7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4DE00-E53C-B399-1D1C-C6C8D1D3B538}"/>
              </a:ext>
            </a:extLst>
          </p:cNvPr>
          <p:cNvSpPr>
            <a:spLocks noGrp="1"/>
          </p:cNvSpPr>
          <p:nvPr>
            <p:ph type="title"/>
          </p:nvPr>
        </p:nvSpPr>
        <p:spPr>
          <a:xfrm>
            <a:off x="685800" y="0"/>
            <a:ext cx="7772400" cy="1371600"/>
          </a:xfrm>
        </p:spPr>
        <p:txBody>
          <a:bodyPr/>
          <a:lstStyle/>
          <a:p>
            <a:pPr>
              <a:defRPr/>
            </a:pPr>
            <a:r>
              <a:rPr lang="en-US" b="1" dirty="0">
                <a:solidFill>
                  <a:srgbClr val="F8F8F8"/>
                </a:solidFill>
              </a:rPr>
              <a:t>What God says about salvation is RIGHT</a:t>
            </a:r>
          </a:p>
        </p:txBody>
      </p:sp>
      <p:sp>
        <p:nvSpPr>
          <p:cNvPr id="3" name="Content Placeholder 2">
            <a:extLst>
              <a:ext uri="{FF2B5EF4-FFF2-40B4-BE49-F238E27FC236}">
                <a16:creationId xmlns:a16="http://schemas.microsoft.com/office/drawing/2014/main" id="{C1ED716B-EB59-01ED-66DC-CDA1BD3C7B30}"/>
              </a:ext>
            </a:extLst>
          </p:cNvPr>
          <p:cNvSpPr>
            <a:spLocks noGrp="1"/>
          </p:cNvSpPr>
          <p:nvPr>
            <p:ph idx="1"/>
          </p:nvPr>
        </p:nvSpPr>
        <p:spPr>
          <a:xfrm>
            <a:off x="495300" y="1371600"/>
            <a:ext cx="8153400" cy="5029200"/>
          </a:xfrm>
        </p:spPr>
        <p:txBody>
          <a:bodyPr/>
          <a:lstStyle/>
          <a:p>
            <a:pPr>
              <a:defRPr/>
            </a:pPr>
            <a:r>
              <a:rPr lang="en-US" sz="4300" b="1" dirty="0">
                <a:solidFill>
                  <a:srgbClr val="F8F8F8"/>
                </a:solidFill>
              </a:rPr>
              <a:t>All must confess Jesus as Lord. </a:t>
            </a:r>
            <a:r>
              <a:rPr lang="en-US" sz="4300" b="1" dirty="0">
                <a:solidFill>
                  <a:srgbClr val="FF0000"/>
                </a:solidFill>
              </a:rPr>
              <a:t>Romans 10:9</a:t>
            </a:r>
          </a:p>
          <a:p>
            <a:pPr>
              <a:defRPr/>
            </a:pPr>
            <a:r>
              <a:rPr lang="en-US" sz="4300" b="1" dirty="0">
                <a:solidFill>
                  <a:srgbClr val="F8F8F8"/>
                </a:solidFill>
              </a:rPr>
              <a:t>All must be baptized for forgiveness of sins. </a:t>
            </a:r>
            <a:br>
              <a:rPr lang="en-US" sz="4300" b="1" dirty="0">
                <a:solidFill>
                  <a:srgbClr val="F8F8F8"/>
                </a:solidFill>
              </a:rPr>
            </a:br>
            <a:r>
              <a:rPr lang="en-US" sz="4300" b="1" dirty="0">
                <a:solidFill>
                  <a:srgbClr val="FF0000"/>
                </a:solidFill>
              </a:rPr>
              <a:t>Acts 2:38</a:t>
            </a:r>
          </a:p>
          <a:p>
            <a:pPr>
              <a:defRPr/>
            </a:pPr>
            <a:r>
              <a:rPr lang="en-US" sz="4300" b="1" dirty="0">
                <a:solidFill>
                  <a:srgbClr val="F8F8F8"/>
                </a:solidFill>
              </a:rPr>
              <a:t>All must remain faithful to be saved. </a:t>
            </a:r>
            <a:r>
              <a:rPr lang="en-US" sz="4300" b="1" dirty="0">
                <a:solidFill>
                  <a:srgbClr val="FF0000"/>
                </a:solidFill>
              </a:rPr>
              <a:t>Matthew 7:21-23</a:t>
            </a:r>
          </a:p>
        </p:txBody>
      </p:sp>
    </p:spTree>
    <p:extLst>
      <p:ext uri="{BB962C8B-B14F-4D97-AF65-F5344CB8AC3E}">
        <p14:creationId xmlns:p14="http://schemas.microsoft.com/office/powerpoint/2010/main" val="1409662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8C91-205B-BE7D-169A-E86F837BA8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58B81-3CAC-A0B5-AF4F-5C43334288ED}"/>
              </a:ext>
            </a:extLst>
          </p:cNvPr>
          <p:cNvSpPr>
            <a:spLocks noGrp="1"/>
          </p:cNvSpPr>
          <p:nvPr>
            <p:ph idx="1"/>
          </p:nvPr>
        </p:nvSpPr>
        <p:spPr>
          <a:xfrm>
            <a:off x="685800" y="152400"/>
            <a:ext cx="7772400" cy="6400800"/>
          </a:xfrm>
        </p:spPr>
        <p:txBody>
          <a:bodyPr/>
          <a:lstStyle/>
          <a:p>
            <a:pPr marL="0" indent="0">
              <a:lnSpc>
                <a:spcPct val="114000"/>
              </a:lnSpc>
              <a:buNone/>
              <a:defRPr/>
            </a:pPr>
            <a:r>
              <a:rPr lang="en-US" sz="4800" b="1" dirty="0">
                <a:solidFill>
                  <a:srgbClr val="F8F8F8"/>
                </a:solidFill>
              </a:rPr>
              <a:t>Perhaps you’ve heard:</a:t>
            </a:r>
          </a:p>
          <a:p>
            <a:pPr>
              <a:lnSpc>
                <a:spcPct val="114000"/>
              </a:lnSpc>
              <a:defRPr/>
            </a:pPr>
            <a:r>
              <a:rPr lang="en-US" sz="4800" b="1" i="1" dirty="0">
                <a:solidFill>
                  <a:srgbClr val="F8F8F8"/>
                </a:solidFill>
              </a:rPr>
              <a:t>“The Bible teaches us that back somewhere around the beginning of time, the Devil was once named Lucifer …”</a:t>
            </a:r>
          </a:p>
        </p:txBody>
      </p:sp>
    </p:spTree>
    <p:extLst>
      <p:ext uri="{BB962C8B-B14F-4D97-AF65-F5344CB8AC3E}">
        <p14:creationId xmlns:p14="http://schemas.microsoft.com/office/powerpoint/2010/main" val="191769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BBCD4-062D-9204-B137-4B8727464621}"/>
              </a:ext>
            </a:extLst>
          </p:cNvPr>
          <p:cNvSpPr>
            <a:spLocks noGrp="1"/>
          </p:cNvSpPr>
          <p:nvPr>
            <p:ph idx="1"/>
          </p:nvPr>
        </p:nvSpPr>
        <p:spPr>
          <a:xfrm>
            <a:off x="685800" y="152400"/>
            <a:ext cx="7772400" cy="6553200"/>
          </a:xfrm>
        </p:spPr>
        <p:txBody>
          <a:bodyPr/>
          <a:lstStyle/>
          <a:p>
            <a:pPr marL="0" indent="0">
              <a:lnSpc>
                <a:spcPct val="114000"/>
              </a:lnSpc>
              <a:buNone/>
              <a:defRPr/>
            </a:pPr>
            <a:r>
              <a:rPr lang="en-US" sz="4000" b="1" dirty="0">
                <a:solidFill>
                  <a:srgbClr val="F8F8F8"/>
                </a:solidFill>
              </a:rPr>
              <a:t>Perhaps you were taught:</a:t>
            </a:r>
          </a:p>
          <a:p>
            <a:pPr>
              <a:lnSpc>
                <a:spcPct val="114000"/>
              </a:lnSpc>
              <a:defRPr/>
            </a:pPr>
            <a:r>
              <a:rPr lang="en-US" sz="4000" b="1" i="1" dirty="0">
                <a:solidFill>
                  <a:srgbClr val="F8F8F8"/>
                </a:solidFill>
              </a:rPr>
              <a:t>“Lucifer is merely a fallen angel who led the revolt, thus his wings were torn from him …”</a:t>
            </a:r>
          </a:p>
          <a:p>
            <a:pPr>
              <a:lnSpc>
                <a:spcPct val="114000"/>
              </a:lnSpc>
              <a:defRPr/>
            </a:pPr>
            <a:r>
              <a:rPr lang="en-US" sz="4000" b="1" i="1" dirty="0">
                <a:solidFill>
                  <a:srgbClr val="F8F8F8"/>
                </a:solidFill>
              </a:rPr>
              <a:t>Or, “He has no connection with the devil. Satan and Lucifer are two different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48A3-401C-B765-6763-F4A6401C463A}"/>
              </a:ext>
            </a:extLst>
          </p:cNvPr>
          <p:cNvSpPr>
            <a:spLocks noGrp="1"/>
          </p:cNvSpPr>
          <p:nvPr>
            <p:ph type="title"/>
          </p:nvPr>
        </p:nvSpPr>
        <p:spPr>
          <a:xfrm>
            <a:off x="685800" y="152400"/>
            <a:ext cx="7772400" cy="1524000"/>
          </a:xfrm>
        </p:spPr>
        <p:txBody>
          <a:bodyPr/>
          <a:lstStyle/>
          <a:p>
            <a:r>
              <a:rPr lang="en-US" altLang="en-US" sz="4800" b="1" dirty="0">
                <a:solidFill>
                  <a:srgbClr val="F8F8F8"/>
                </a:solidFill>
                <a:effectLst/>
              </a:rPr>
              <a:t>Five Quick Facts About The Context</a:t>
            </a:r>
          </a:p>
        </p:txBody>
      </p:sp>
      <p:sp>
        <p:nvSpPr>
          <p:cNvPr id="3" name="Content Placeholder 2">
            <a:extLst>
              <a:ext uri="{FF2B5EF4-FFF2-40B4-BE49-F238E27FC236}">
                <a16:creationId xmlns:a16="http://schemas.microsoft.com/office/drawing/2014/main" id="{D242F7A9-194A-4A70-976E-784978DD44B3}"/>
              </a:ext>
            </a:extLst>
          </p:cNvPr>
          <p:cNvSpPr>
            <a:spLocks noGrp="1"/>
          </p:cNvSpPr>
          <p:nvPr>
            <p:ph idx="1"/>
          </p:nvPr>
        </p:nvSpPr>
        <p:spPr>
          <a:xfrm>
            <a:off x="457200" y="1752600"/>
            <a:ext cx="8001000" cy="5105400"/>
          </a:xfrm>
        </p:spPr>
        <p:txBody>
          <a:bodyPr/>
          <a:lstStyle/>
          <a:p>
            <a:pPr>
              <a:spcBef>
                <a:spcPts val="0"/>
              </a:spcBef>
              <a:buFontTx/>
              <a:buNone/>
              <a:defRPr/>
            </a:pPr>
            <a:r>
              <a:rPr lang="en-US" sz="4000" b="1" dirty="0">
                <a:solidFill>
                  <a:srgbClr val="F8F8F8"/>
                </a:solidFill>
              </a:rPr>
              <a:t>1</a:t>
            </a:r>
            <a:r>
              <a:rPr lang="en-US" sz="4000" b="1" dirty="0">
                <a:solidFill>
                  <a:srgbClr val="F8F8F8"/>
                </a:solidFill>
                <a:effectLst/>
              </a:rPr>
              <a:t>.	The Book – </a:t>
            </a:r>
            <a:r>
              <a:rPr lang="en-US" sz="4000" b="1" dirty="0">
                <a:solidFill>
                  <a:schemeClr val="accent4">
                    <a:lumMod val="20000"/>
                    <a:lumOff val="80000"/>
                  </a:schemeClr>
                </a:solidFill>
                <a:effectLst/>
              </a:rPr>
              <a:t>Isaiah</a:t>
            </a:r>
            <a:endParaRPr lang="en-US" sz="4000" b="1" dirty="0">
              <a:solidFill>
                <a:srgbClr val="FF0000"/>
              </a:solidFill>
              <a:effectLst/>
            </a:endParaRPr>
          </a:p>
          <a:p>
            <a:pPr>
              <a:spcBef>
                <a:spcPts val="0"/>
              </a:spcBef>
              <a:buFontTx/>
              <a:buNone/>
              <a:defRPr/>
            </a:pPr>
            <a:r>
              <a:rPr lang="en-US" sz="4000" b="1" dirty="0">
                <a:solidFill>
                  <a:srgbClr val="F8F8F8"/>
                </a:solidFill>
                <a:effectLst/>
              </a:rPr>
              <a:t>		</a:t>
            </a:r>
            <a:r>
              <a:rPr lang="en-US" sz="4000" b="1" dirty="0">
                <a:solidFill>
                  <a:srgbClr val="FF0000"/>
                </a:solidFill>
                <a:effectLst/>
              </a:rPr>
              <a:t>Isaiah 1:1-3; 16-17</a:t>
            </a:r>
          </a:p>
          <a:p>
            <a:pPr marL="742950" indent="-742950">
              <a:spcBef>
                <a:spcPts val="0"/>
              </a:spcBef>
              <a:buFontTx/>
              <a:buNone/>
              <a:defRPr/>
            </a:pPr>
            <a:r>
              <a:rPr lang="en-US" sz="4000" b="1" dirty="0">
                <a:solidFill>
                  <a:srgbClr val="F8F8F8"/>
                </a:solidFill>
              </a:rPr>
              <a:t>2</a:t>
            </a:r>
            <a:r>
              <a:rPr lang="en-US" sz="4000" b="1" dirty="0">
                <a:solidFill>
                  <a:srgbClr val="F8F8F8"/>
                </a:solidFill>
                <a:effectLst/>
              </a:rPr>
              <a:t>.	Chapter 10 – God explains how He will raise up Assyria to punish Israel for their sin, and then punish Assyria for their sin and arrogant pride.</a:t>
            </a:r>
          </a:p>
          <a:p>
            <a:pPr marL="514350" indent="-514350">
              <a:spcBef>
                <a:spcPts val="0"/>
              </a:spcBef>
              <a:buFontTx/>
              <a:buAutoNum type="arabicPeriod" startAt="2"/>
              <a:defRPr/>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0B8ECDC-09E2-497D-46A6-8802C4CCFC87}"/>
              </a:ext>
            </a:extLst>
          </p:cNvPr>
          <p:cNvSpPr>
            <a:spLocks noGrp="1"/>
          </p:cNvSpPr>
          <p:nvPr>
            <p:ph type="title"/>
          </p:nvPr>
        </p:nvSpPr>
        <p:spPr>
          <a:xfrm>
            <a:off x="685800" y="76200"/>
            <a:ext cx="7772400" cy="1600200"/>
          </a:xfrm>
        </p:spPr>
        <p:txBody>
          <a:bodyPr/>
          <a:lstStyle/>
          <a:p>
            <a:r>
              <a:rPr lang="en-US" altLang="en-US" sz="4800" b="1" dirty="0">
                <a:solidFill>
                  <a:srgbClr val="F8F8F8"/>
                </a:solidFill>
                <a:effectLst/>
              </a:rPr>
              <a:t>Five Quick Facts About The Context</a:t>
            </a:r>
          </a:p>
        </p:txBody>
      </p:sp>
      <p:sp>
        <p:nvSpPr>
          <p:cNvPr id="3" name="Content Placeholder 2">
            <a:extLst>
              <a:ext uri="{FF2B5EF4-FFF2-40B4-BE49-F238E27FC236}">
                <a16:creationId xmlns:a16="http://schemas.microsoft.com/office/drawing/2014/main" id="{93FED9A6-F756-F724-8B30-91D037AD4394}"/>
              </a:ext>
            </a:extLst>
          </p:cNvPr>
          <p:cNvSpPr>
            <a:spLocks noGrp="1"/>
          </p:cNvSpPr>
          <p:nvPr>
            <p:ph idx="1"/>
          </p:nvPr>
        </p:nvSpPr>
        <p:spPr>
          <a:xfrm>
            <a:off x="495300" y="1828800"/>
            <a:ext cx="8153400" cy="4800600"/>
          </a:xfrm>
        </p:spPr>
        <p:txBody>
          <a:bodyPr/>
          <a:lstStyle/>
          <a:p>
            <a:pPr>
              <a:spcBef>
                <a:spcPts val="0"/>
              </a:spcBef>
              <a:buFontTx/>
              <a:buNone/>
              <a:defRPr/>
            </a:pPr>
            <a:r>
              <a:rPr lang="en-US" sz="4000" b="1" dirty="0">
                <a:solidFill>
                  <a:srgbClr val="F8F8F8"/>
                </a:solidFill>
              </a:rPr>
              <a:t>3.	Isaiah begins Chapter 13 by pronouncing judgment on the nation of Babylon.</a:t>
            </a:r>
          </a:p>
          <a:p>
            <a:pPr>
              <a:spcBef>
                <a:spcPts val="0"/>
              </a:spcBef>
              <a:buFontTx/>
              <a:buNone/>
              <a:defRPr/>
            </a:pPr>
            <a:r>
              <a:rPr lang="en-US" sz="4000" b="1" dirty="0">
                <a:solidFill>
                  <a:srgbClr val="F8F8F8"/>
                </a:solidFill>
              </a:rPr>
              <a:t>		</a:t>
            </a:r>
            <a:r>
              <a:rPr lang="en-US" sz="4000" b="1" dirty="0">
                <a:solidFill>
                  <a:srgbClr val="FF0000"/>
                </a:solidFill>
              </a:rPr>
              <a:t>Isaiah 13:1, 17-20</a:t>
            </a:r>
          </a:p>
          <a:p>
            <a:pPr marL="742950" indent="-742950">
              <a:spcBef>
                <a:spcPts val="0"/>
              </a:spcBef>
              <a:buFontTx/>
              <a:buNone/>
              <a:defRPr/>
            </a:pPr>
            <a:r>
              <a:rPr lang="en-US" sz="4000" b="1" dirty="0">
                <a:solidFill>
                  <a:srgbClr val="F8F8F8"/>
                </a:solidFill>
              </a:rPr>
              <a:t>4. 	God’s people get a blessing.</a:t>
            </a:r>
          </a:p>
          <a:p>
            <a:pPr marL="1143000" lvl="1" indent="-742950">
              <a:spcBef>
                <a:spcPts val="0"/>
              </a:spcBef>
              <a:buFontTx/>
              <a:buNone/>
              <a:defRPr/>
            </a:pPr>
            <a:r>
              <a:rPr lang="en-US" sz="4000" b="1" dirty="0">
                <a:solidFill>
                  <a:srgbClr val="F8F8F8"/>
                </a:solidFill>
              </a:rPr>
              <a:t>	</a:t>
            </a:r>
            <a:r>
              <a:rPr lang="en-US" sz="4000" b="1" dirty="0">
                <a:solidFill>
                  <a:srgbClr val="FF0000"/>
                </a:solidFill>
              </a:rPr>
              <a:t>Isaiah 14:1-2</a:t>
            </a:r>
          </a:p>
          <a:p>
            <a:pPr>
              <a:spcBef>
                <a:spcPts val="0"/>
              </a:spcBef>
              <a:buFontTx/>
              <a:buNone/>
              <a:defRPr/>
            </a:pPr>
            <a:endParaRPr lang="en-US" sz="3700" b="1" dirty="0">
              <a:solidFill>
                <a:srgbClr val="F8F8F8"/>
              </a:solidFill>
            </a:endParaRPr>
          </a:p>
          <a:p>
            <a:pPr>
              <a:spcBef>
                <a:spcPts val="0"/>
              </a:spcBef>
              <a:buFontTx/>
              <a:buNone/>
              <a:defRPr/>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98A17-B65A-E174-5E29-672AA1F18B89}"/>
              </a:ext>
            </a:extLst>
          </p:cNvPr>
          <p:cNvSpPr>
            <a:spLocks noGrp="1"/>
          </p:cNvSpPr>
          <p:nvPr>
            <p:ph idx="1"/>
          </p:nvPr>
        </p:nvSpPr>
        <p:spPr>
          <a:xfrm>
            <a:off x="685800" y="2133600"/>
            <a:ext cx="7772400" cy="4419600"/>
          </a:xfrm>
        </p:spPr>
        <p:txBody>
          <a:bodyPr/>
          <a:lstStyle/>
          <a:p>
            <a:pPr marL="742950" indent="-742950">
              <a:spcBef>
                <a:spcPts val="0"/>
              </a:spcBef>
              <a:buFontTx/>
              <a:buNone/>
              <a:defRPr/>
            </a:pPr>
            <a:r>
              <a:rPr lang="en-US" sz="4000" b="1" dirty="0">
                <a:solidFill>
                  <a:srgbClr val="F8F8F8"/>
                </a:solidFill>
              </a:rPr>
              <a:t>5.	</a:t>
            </a:r>
            <a:r>
              <a:rPr lang="en-US" sz="4800" b="1" dirty="0">
                <a:solidFill>
                  <a:srgbClr val="F8F8F8"/>
                </a:solidFill>
              </a:rPr>
              <a:t>God’s people will celebrate the defeat of the Babylonians and their king.</a:t>
            </a:r>
          </a:p>
          <a:p>
            <a:pPr marL="742950" indent="-742950">
              <a:spcBef>
                <a:spcPts val="0"/>
              </a:spcBef>
              <a:buFontTx/>
              <a:buNone/>
              <a:defRPr/>
            </a:pPr>
            <a:r>
              <a:rPr lang="en-US" sz="4400" b="1" dirty="0"/>
              <a:t>		 </a:t>
            </a:r>
            <a:r>
              <a:rPr lang="en-US" sz="4800" b="1" dirty="0">
                <a:solidFill>
                  <a:srgbClr val="FF0000"/>
                </a:solidFill>
              </a:rPr>
              <a:t>Isaiah 14:3-7</a:t>
            </a:r>
            <a:endParaRPr lang="en-US" sz="4400" b="1" dirty="0">
              <a:solidFill>
                <a:srgbClr val="FF0000"/>
              </a:solidFill>
            </a:endParaRPr>
          </a:p>
        </p:txBody>
      </p:sp>
      <p:sp>
        <p:nvSpPr>
          <p:cNvPr id="5" name="Title 1">
            <a:extLst>
              <a:ext uri="{FF2B5EF4-FFF2-40B4-BE49-F238E27FC236}">
                <a16:creationId xmlns:a16="http://schemas.microsoft.com/office/drawing/2014/main" id="{0CB76780-2EAF-09EE-3C4F-ECA4D7B79AD7}"/>
              </a:ext>
            </a:extLst>
          </p:cNvPr>
          <p:cNvSpPr>
            <a:spLocks noGrp="1"/>
          </p:cNvSpPr>
          <p:nvPr>
            <p:ph type="title"/>
          </p:nvPr>
        </p:nvSpPr>
        <p:spPr>
          <a:xfrm>
            <a:off x="685800" y="76200"/>
            <a:ext cx="7772400" cy="1600200"/>
          </a:xfrm>
        </p:spPr>
        <p:txBody>
          <a:bodyPr/>
          <a:lstStyle/>
          <a:p>
            <a:r>
              <a:rPr lang="en-US" altLang="en-US" sz="4800" b="1" dirty="0">
                <a:solidFill>
                  <a:srgbClr val="F8F8F8"/>
                </a:solidFill>
                <a:effectLst/>
              </a:rPr>
              <a:t>Five Quick Facts About The Context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4950D-2DE5-F115-CEF0-37CD4C859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D7A96-5DB4-8B7D-F5DA-301125AE01D9}"/>
              </a:ext>
            </a:extLst>
          </p:cNvPr>
          <p:cNvSpPr>
            <a:spLocks noGrp="1"/>
          </p:cNvSpPr>
          <p:nvPr>
            <p:ph type="title"/>
          </p:nvPr>
        </p:nvSpPr>
        <p:spPr>
          <a:xfrm>
            <a:off x="533400" y="76200"/>
            <a:ext cx="8077200" cy="2286000"/>
          </a:xfrm>
        </p:spPr>
        <p:txBody>
          <a:bodyPr/>
          <a:lstStyle/>
          <a:p>
            <a:pPr>
              <a:defRPr/>
            </a:pPr>
            <a:r>
              <a:rPr lang="en-US" b="1" i="1" dirty="0">
                <a:solidFill>
                  <a:srgbClr val="F8F8F8"/>
                </a:solidFill>
                <a:effectLst>
                  <a:outerShdw blurRad="38100" dist="38100" dir="2700000" algn="tl">
                    <a:srgbClr val="000000">
                      <a:alpha val="43137"/>
                    </a:srgbClr>
                  </a:outerShdw>
                </a:effectLst>
              </a:rPr>
              <a:t>We are forced to Reconsider WHO “Lucifer” is in this context</a:t>
            </a:r>
          </a:p>
        </p:txBody>
      </p:sp>
      <p:sp>
        <p:nvSpPr>
          <p:cNvPr id="3" name="Content Placeholder 2">
            <a:extLst>
              <a:ext uri="{FF2B5EF4-FFF2-40B4-BE49-F238E27FC236}">
                <a16:creationId xmlns:a16="http://schemas.microsoft.com/office/drawing/2014/main" id="{0B03CD6F-9E76-89E9-697A-53C9B21EFC6B}"/>
              </a:ext>
            </a:extLst>
          </p:cNvPr>
          <p:cNvSpPr>
            <a:spLocks noGrp="1"/>
          </p:cNvSpPr>
          <p:nvPr>
            <p:ph idx="1"/>
          </p:nvPr>
        </p:nvSpPr>
        <p:spPr>
          <a:xfrm>
            <a:off x="381000" y="2590800"/>
            <a:ext cx="8077200" cy="3886200"/>
          </a:xfrm>
        </p:spPr>
        <p:txBody>
          <a:bodyPr/>
          <a:lstStyle/>
          <a:p>
            <a:pPr>
              <a:defRPr/>
            </a:pPr>
            <a:r>
              <a:rPr lang="en-US" sz="4000" b="1" dirty="0">
                <a:solidFill>
                  <a:srgbClr val="F8F8F8"/>
                </a:solidFill>
              </a:rPr>
              <a:t>It is NOT SATAN!</a:t>
            </a:r>
          </a:p>
          <a:p>
            <a:pPr>
              <a:defRPr/>
            </a:pPr>
            <a:r>
              <a:rPr lang="en-US" sz="4000" b="1" dirty="0">
                <a:solidFill>
                  <a:srgbClr val="F8F8F8"/>
                </a:solidFill>
              </a:rPr>
              <a:t>It is the King of Babylon.</a:t>
            </a:r>
            <a:br>
              <a:rPr lang="en-US" sz="4000" b="1" dirty="0">
                <a:solidFill>
                  <a:srgbClr val="F8F8F8"/>
                </a:solidFill>
              </a:rPr>
            </a:br>
            <a:r>
              <a:rPr lang="en-US" sz="4000" b="1" dirty="0">
                <a:solidFill>
                  <a:srgbClr val="F8F8F8"/>
                </a:solidFill>
              </a:rPr>
              <a:t>(Likely Nebuchadnezzar II) </a:t>
            </a:r>
            <a:r>
              <a:rPr lang="en-US" sz="4000" b="1" dirty="0">
                <a:solidFill>
                  <a:srgbClr val="FF0000"/>
                </a:solidFill>
              </a:rPr>
              <a:t>Isaiah 14:4</a:t>
            </a:r>
          </a:p>
        </p:txBody>
      </p:sp>
    </p:spTree>
    <p:extLst>
      <p:ext uri="{BB962C8B-B14F-4D97-AF65-F5344CB8AC3E}">
        <p14:creationId xmlns:p14="http://schemas.microsoft.com/office/powerpoint/2010/main" val="2685184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WHRLPOOL">
  <a:themeElements>
    <a:clrScheme name="Office Them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WHRLPOOL</Template>
  <TotalTime>664</TotalTime>
  <Words>4153</Words>
  <Application>Microsoft Office PowerPoint</Application>
  <PresentationFormat>On-screen Show (4:3)</PresentationFormat>
  <Paragraphs>219</Paragraphs>
  <Slides>30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Times New Roman</vt:lpstr>
      <vt:lpstr>Verdana</vt:lpstr>
      <vt:lpstr>Tahoma</vt:lpstr>
      <vt:lpstr>Arial</vt:lpstr>
      <vt:lpstr>Calibri</vt:lpstr>
      <vt:lpstr>WHRLPOOL</vt:lpstr>
      <vt:lpstr>Lessons from Lucifer  Please turn to Isaiah 14:12</vt:lpstr>
      <vt:lpstr>“How art thou fallen from heaven, O Lucifer, son of the morning! How art thou cut down to the ground, which didst weaken the nations!” (Isaiah 14:12 KJV)  “How art thou fallen from heaven, O Lucifer, son of the morning! How art thou cut down to the ground, who didst weaken the nations!”  (Isaiah 14:12 KJ21)  “How you are fallen from heaven, O Lucifer, son of the morning! How you are cut down to the ground, You who weakened the nations!” (Isaiah 14:12 NKJV)</vt:lpstr>
      <vt:lpstr>PowerPoint Presentation</vt:lpstr>
      <vt:lpstr>PowerPoint Presentation</vt:lpstr>
      <vt:lpstr>PowerPoint Presentation</vt:lpstr>
      <vt:lpstr>Five Quick Facts About The Context</vt:lpstr>
      <vt:lpstr>Five Quick Facts About The Context</vt:lpstr>
      <vt:lpstr>Five Quick Facts About The Context</vt:lpstr>
      <vt:lpstr>We are forced to Reconsider WHO “Lucifer” is in this context</vt:lpstr>
      <vt:lpstr>We are forced to Reconsider WHO “Lucifer” is in this context</vt:lpstr>
      <vt:lpstr>We are forced to Reconsider WHO “Lucifer” is in this context</vt:lpstr>
      <vt:lpstr>We are forced to Reconsider WHO “Lucifer” is in this context</vt:lpstr>
      <vt:lpstr>“Lucifer” English definition  (Merriam Webster)  noun Lu·​ci·​fer ˈlü-sə-fər   1: used as a name of the devil  2: the planet Venus when appearing as the morning star</vt:lpstr>
      <vt:lpstr>“Lucifer” Etymology  (Merriam Webster)  Old English Lucifer "the morning star, a fallen angel, the Devil," from Latin Lucifer "the morning star, bearer of light," derived from luc-, lux "light" and -fer "bearing”</vt:lpstr>
      <vt:lpstr>“Lucifer” Word Origin (Merriam Webster)  What we sometimes call "the morning star" is really the planet Venus. The Romans called it Lucifer, meaning "bearer of light," because it appeared in the sky just before sunrise. So when, in the Old Testament, the prophet Isaiah says, in describing the downfall of the king of Babylon, "How are you fallen from heaven, O Morning Star, son of dawn," the "Morning Star" became Lucifer in the Latin translation. (aka Latin Vulgate – late 4th Century)</vt:lpstr>
      <vt:lpstr>Out of 57 English language translations of the Bible, only 14 use the word “Lucifer” in Isaiah 14:12.   All others use “day-star,” “star of the morning,” “morning star,” “shining star” or a similar descriptor for the Hebrew word, hêlēl, meaning "Shining One"</vt:lpstr>
      <vt:lpstr>More accurate translations:  “How art thou fallen from heaven, O day-star, son of the morning! how art thou cut down to the ground, that didst lay low the nations!” (Isaiah 14:12 ASV)  “How you are fallen from heaven, O Day Star, son of Dawn! How you are cut down to the ground, you who laid the nations low!”  (Isaiah 14:12 ESV)  “How you have fallen from heaven, O star of the morning, son of the dawn! You have been cut down to the earth, You who have weakened the nations!” (Isaiah 14:12 NASB1995)</vt:lpstr>
      <vt:lpstr>Lucifer is NOT Another Name For Satan or Some Demon</vt:lpstr>
      <vt:lpstr>Lessons Learned From “Lucifer” About The Bible</vt:lpstr>
      <vt:lpstr>Lessons Learned From “Lucifer” About The Bible</vt:lpstr>
      <vt:lpstr>Lessons Learned From “Lucifer” About The Bible</vt:lpstr>
      <vt:lpstr>Lessons Learned From “Lucifer” About The Bible</vt:lpstr>
      <vt:lpstr>Lessons Learned From “Lucifer” About The Bible</vt:lpstr>
      <vt:lpstr>Lessons Learned From “Lucifer” About The Bible</vt:lpstr>
      <vt:lpstr>People Make Bad Decisions All The Time</vt:lpstr>
      <vt:lpstr>Could We Be Making Bad Decisions?</vt:lpstr>
      <vt:lpstr>If I am going to be the person God wants me to be, I must carefully study His Word.  2 Timothy 2:15; 3:16-17 Romans 1:16-17</vt:lpstr>
      <vt:lpstr>God’s Word Is Always Right</vt:lpstr>
      <vt:lpstr>What God says about salvation is RIGHT</vt:lpstr>
      <vt:lpstr>What God says about salvation is 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Lucifer (2)</dc:title>
  <dc:creator>Randy Childs; Gailen Evans</dc:creator>
  <cp:lastModifiedBy>Richard Lidh</cp:lastModifiedBy>
  <cp:revision>46</cp:revision>
  <cp:lastPrinted>2024-12-01T05:14:42Z</cp:lastPrinted>
  <dcterms:created xsi:type="dcterms:W3CDTF">2010-05-08T21:49:30Z</dcterms:created>
  <dcterms:modified xsi:type="dcterms:W3CDTF">2025-01-01T00:46:41Z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